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sldIdLst>
    <p:sldId id="285" r:id="rId2"/>
    <p:sldId id="296" r:id="rId3"/>
    <p:sldId id="262" r:id="rId4"/>
    <p:sldId id="265" r:id="rId5"/>
    <p:sldId id="289" r:id="rId6"/>
    <p:sldId id="266" r:id="rId7"/>
    <p:sldId id="271" r:id="rId8"/>
    <p:sldId id="283" r:id="rId9"/>
    <p:sldId id="284" r:id="rId10"/>
    <p:sldId id="273" r:id="rId11"/>
    <p:sldId id="278" r:id="rId12"/>
    <p:sldId id="295" r:id="rId13"/>
    <p:sldId id="281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  <a:srgbClr val="3399FF"/>
    <a:srgbClr val="F0F8F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660"/>
  </p:normalViewPr>
  <p:slideViewPr>
    <p:cSldViewPr>
      <p:cViewPr>
        <p:scale>
          <a:sx n="89" d="100"/>
          <a:sy n="89" d="100"/>
        </p:scale>
        <p:origin x="-241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1632" y="4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C5D3657-6445-4CB8-BB02-A1974B91616E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1A84C8-7969-41E7-8738-AE2574881E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7708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3FE18-4D12-4F85-A097-B83251EE8F67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DC28F-E7C0-409F-8901-4DB7947B150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621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5194D-C6F7-4347-A5D0-65F63D931616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8E751-B8BE-4B7E-946D-BEE0F0D1C8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120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9F52-F109-4E84-8E78-5895041A8162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92CA4-A8B9-4916-8BC5-07AB1607D0B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114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263B6-5CDA-4B7C-9420-214C28DD6973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665CF-17A3-4455-979F-EB0465737A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391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31228-27B6-4169-B894-BA05967E7A1E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2DB55-7EDD-4698-8625-0A1B7F8CCDC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180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85C3-C7E7-4724-982D-0C6F65EA6575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AE0F3-36DE-45DD-AF9F-76E17D5361C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548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A81FF-73B5-458A-BFA8-B23968B1F141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41C13-232C-49C4-92CF-2999140D4E2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317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1721-E54E-4767-BD38-27BE09DEBB43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89592-2622-477F-BE27-32F7F0F356B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607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CA713-41A5-4FC4-9B9D-BC2A0DE722F5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EBEB5-4A0E-4823-BF8E-BF9439517D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949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DB6C8-31B2-4948-8FB3-FD6E83566ADD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94F8D-EE9C-4CAF-8D53-A6E25284FD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619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D71EA-D904-486A-B692-C6260D418AE9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EC418-DB42-4090-A307-4103FDB2350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311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39F411-C693-4744-9BB2-3AB975C88E38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DCFB293D-83A4-479B-8F23-FBE76997450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7053" y="-252790"/>
            <a:ext cx="9481053" cy="71107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0" y="188913"/>
            <a:ext cx="523875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panose="020B0604020202020204" pitchFamily="34" charset="0"/>
              </a:rPr>
              <a:t>«Периметр многоугольника»</a:t>
            </a:r>
          </a:p>
          <a:p>
            <a:pPr algn="ctr">
              <a:defRPr/>
            </a:pPr>
            <a:r>
              <a:rPr lang="ru-RU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panose="020B0604020202020204" pitchFamily="34" charset="0"/>
              </a:rPr>
              <a:t>Презентация к уроку во 2 классе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80112" y="3573017"/>
            <a:ext cx="244827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7688" indent="-411163" algn="ctr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endParaRPr lang="ru-RU" sz="3500" b="1" i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  <a:p>
            <a:pPr marL="136525" algn="ctr">
              <a:spcBef>
                <a:spcPct val="20000"/>
              </a:spcBef>
              <a:buClr>
                <a:srgbClr val="F9F9F9"/>
              </a:buClr>
              <a:buSzPct val="65000"/>
              <a:defRPr/>
            </a:pPr>
            <a:endParaRPr lang="ru-RU" sz="3500" b="1" i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3356992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B050"/>
                </a:solidFill>
              </a:rPr>
              <a:t>Выполнила: учитель начальных классов</a:t>
            </a:r>
          </a:p>
          <a:p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</a:rPr>
              <a:t>Чанкова</a:t>
            </a:r>
            <a:r>
              <a:rPr lang="ru-RU" sz="2000" dirty="0" smtClean="0">
                <a:solidFill>
                  <a:srgbClr val="00B050"/>
                </a:solidFill>
              </a:rPr>
              <a:t> Анастасия Андреевна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6628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7463"/>
            <a:ext cx="9144000" cy="6875463"/>
          </a:xfrm>
        </p:spPr>
      </p:pic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835150" y="280988"/>
            <a:ext cx="616585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500" b="1">
                <a:latin typeface="Arial Black" pitchFamily="34" charset="0"/>
              </a:rPr>
              <a:t>Работа по учебнику</a:t>
            </a:r>
            <a:r>
              <a:rPr lang="ru-RU" b="1"/>
              <a:t>    Стр.43, № 5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35150" y="1282700"/>
            <a:ext cx="52419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>
                <a:latin typeface="Arial Black" pitchFamily="34" charset="0"/>
              </a:rPr>
              <a:t>Принесли – </a:t>
            </a:r>
            <a:r>
              <a:rPr lang="ru-RU">
                <a:solidFill>
                  <a:srgbClr val="C00000"/>
                </a:solidFill>
                <a:latin typeface="Arial Black" pitchFamily="34" charset="0"/>
              </a:rPr>
              <a:t>6 </a:t>
            </a:r>
            <a:r>
              <a:rPr lang="ru-RU">
                <a:latin typeface="Arial Black" pitchFamily="34" charset="0"/>
              </a:rPr>
              <a:t>морковок и </a:t>
            </a:r>
            <a:r>
              <a:rPr lang="ru-RU">
                <a:solidFill>
                  <a:srgbClr val="C00000"/>
                </a:solidFill>
                <a:latin typeface="Arial Black" pitchFamily="34" charset="0"/>
              </a:rPr>
              <a:t>4</a:t>
            </a:r>
            <a:r>
              <a:rPr lang="ru-RU">
                <a:latin typeface="Arial Black" pitchFamily="34" charset="0"/>
              </a:rPr>
              <a:t> морковки</a:t>
            </a:r>
          </a:p>
          <a:p>
            <a:endParaRPr lang="ru-RU">
              <a:latin typeface="Arial Black" pitchFamily="34" charset="0"/>
            </a:endParaRPr>
          </a:p>
          <a:p>
            <a:r>
              <a:rPr lang="ru-RU">
                <a:latin typeface="Arial Black" pitchFamily="34" charset="0"/>
              </a:rPr>
              <a:t>Отдали – </a:t>
            </a:r>
            <a:r>
              <a:rPr lang="ru-RU">
                <a:solidFill>
                  <a:srgbClr val="C00000"/>
                </a:solidFill>
                <a:latin typeface="Arial Black" pitchFamily="34" charset="0"/>
              </a:rPr>
              <a:t>8 </a:t>
            </a:r>
            <a:r>
              <a:rPr lang="ru-RU">
                <a:latin typeface="Arial Black" pitchFamily="34" charset="0"/>
              </a:rPr>
              <a:t>морковок</a:t>
            </a:r>
          </a:p>
          <a:p>
            <a:endParaRPr lang="ru-RU"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835150" y="4005263"/>
            <a:ext cx="5400675" cy="7143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>
            <a:off x="1835150" y="3670300"/>
            <a:ext cx="3384550" cy="622300"/>
          </a:xfrm>
          <a:prstGeom prst="arc">
            <a:avLst>
              <a:gd name="adj1" fmla="val 10817591"/>
              <a:gd name="adj2" fmla="val 9200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Дуга 15"/>
          <p:cNvSpPr/>
          <p:nvPr/>
        </p:nvSpPr>
        <p:spPr>
          <a:xfrm>
            <a:off x="5219700" y="3714750"/>
            <a:ext cx="2016125" cy="577850"/>
          </a:xfrm>
          <a:prstGeom prst="arc">
            <a:avLst>
              <a:gd name="adj1" fmla="val 11009253"/>
              <a:gd name="adj2" fmla="val 23475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Дуга 16"/>
          <p:cNvSpPr/>
          <p:nvPr/>
        </p:nvSpPr>
        <p:spPr>
          <a:xfrm rot="10996868">
            <a:off x="6013450" y="3511550"/>
            <a:ext cx="1176338" cy="996950"/>
          </a:xfrm>
          <a:prstGeom prst="arc">
            <a:avLst>
              <a:gd name="adj1" fmla="val 11061963"/>
              <a:gd name="adj2" fmla="val 2118916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Дуга 17"/>
          <p:cNvSpPr/>
          <p:nvPr/>
        </p:nvSpPr>
        <p:spPr>
          <a:xfrm rot="10141955">
            <a:off x="1804988" y="2455863"/>
            <a:ext cx="5322887" cy="2063750"/>
          </a:xfrm>
          <a:prstGeom prst="arc">
            <a:avLst>
              <a:gd name="adj1" fmla="val 12786308"/>
              <a:gd name="adj2" fmla="val 2156298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059113" y="3292475"/>
            <a:ext cx="1225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solidFill>
                  <a:srgbClr val="C00000"/>
                </a:solidFill>
                <a:latin typeface="Arial Black" pitchFamily="34" charset="0"/>
              </a:rPr>
              <a:t>6</a:t>
            </a:r>
            <a:r>
              <a:rPr lang="ru-RU" b="1">
                <a:latin typeface="Arial Black" pitchFamily="34" charset="0"/>
              </a:rPr>
              <a:t> м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795963" y="3292475"/>
            <a:ext cx="80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solidFill>
                  <a:srgbClr val="C00000"/>
                </a:solidFill>
                <a:latin typeface="Arial Black" pitchFamily="34" charset="0"/>
              </a:rPr>
              <a:t>4</a:t>
            </a:r>
            <a:r>
              <a:rPr lang="ru-RU" b="1">
                <a:latin typeface="Arial Black" pitchFamily="34" charset="0"/>
              </a:rPr>
              <a:t> м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059113" y="4797425"/>
            <a:ext cx="1225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solidFill>
                  <a:srgbClr val="C00000"/>
                </a:solidFill>
                <a:latin typeface="Arial Black" pitchFamily="34" charset="0"/>
              </a:rPr>
              <a:t>8</a:t>
            </a:r>
            <a:r>
              <a:rPr lang="ru-RU" b="1">
                <a:latin typeface="Arial Black" pitchFamily="34" charset="0"/>
              </a:rPr>
              <a:t> м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200775" y="4541838"/>
            <a:ext cx="876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solidFill>
                  <a:srgbClr val="C00000"/>
                </a:solidFill>
                <a:latin typeface="Arial Black" pitchFamily="34" charset="0"/>
              </a:rPr>
              <a:t>?</a:t>
            </a:r>
            <a:r>
              <a:rPr lang="ru-RU" b="1">
                <a:latin typeface="Arial Black" pitchFamily="34" charset="0"/>
              </a:rPr>
              <a:t> м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979613" y="2482850"/>
            <a:ext cx="3816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latin typeface="Arial Black" pitchFamily="34" charset="0"/>
              </a:rPr>
              <a:t>Осталось - </a:t>
            </a:r>
            <a:r>
              <a:rPr lang="ru-RU" b="1">
                <a:solidFill>
                  <a:srgbClr val="C00000"/>
                </a:solidFill>
                <a:latin typeface="Arial Black" pitchFamily="34" charset="0"/>
              </a:rPr>
              <a:t>?</a:t>
            </a:r>
            <a:r>
              <a:rPr lang="ru-RU" b="1">
                <a:latin typeface="Arial Black" pitchFamily="34" charset="0"/>
              </a:rPr>
              <a:t> 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588"/>
            <a:ext cx="9144000" cy="687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1258888" y="908050"/>
            <a:ext cx="7129462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500">
                <a:latin typeface="Arial Black" pitchFamily="34" charset="0"/>
              </a:rPr>
              <a:t>Сравни. Поставь  знаки </a:t>
            </a:r>
            <a:r>
              <a:rPr lang="en-US" sz="2500">
                <a:latin typeface="Arial Black" pitchFamily="34" charset="0"/>
              </a:rPr>
              <a:t>&gt; , &lt;</a:t>
            </a:r>
            <a:r>
              <a:rPr lang="ru-RU" sz="2500">
                <a:latin typeface="Arial Black" pitchFamily="34" charset="0"/>
              </a:rPr>
              <a:t>  или </a:t>
            </a:r>
            <a:r>
              <a:rPr lang="en-US" sz="2500">
                <a:latin typeface="Arial Black" pitchFamily="34" charset="0"/>
              </a:rPr>
              <a:t>=</a:t>
            </a:r>
            <a:endParaRPr lang="ru-RU" sz="2500">
              <a:latin typeface="Arial Black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39975" y="1700213"/>
            <a:ext cx="287338" cy="28892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797" name="TextBox 7"/>
          <p:cNvSpPr txBox="1">
            <a:spLocks noChangeArrowheads="1"/>
          </p:cNvSpPr>
          <p:nvPr/>
        </p:nvSpPr>
        <p:spPr bwMode="auto">
          <a:xfrm>
            <a:off x="1619250" y="1700213"/>
            <a:ext cx="6408738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500" b="1">
                <a:latin typeface="Arial Black" pitchFamily="34" charset="0"/>
              </a:rPr>
              <a:t>16 дм                </a:t>
            </a:r>
            <a:r>
              <a:rPr lang="en-US" sz="3500" b="1">
                <a:latin typeface="Arial Black" pitchFamily="34" charset="0"/>
              </a:rPr>
              <a:t>  </a:t>
            </a:r>
            <a:r>
              <a:rPr lang="ru-RU" sz="3500" b="1">
                <a:latin typeface="Arial Black" pitchFamily="34" charset="0"/>
              </a:rPr>
              <a:t>61 дм</a:t>
            </a:r>
          </a:p>
          <a:p>
            <a:r>
              <a:rPr lang="ru-RU" sz="3500" b="1">
                <a:latin typeface="Arial Black" pitchFamily="34" charset="0"/>
              </a:rPr>
              <a:t>5 дм 2 см           25см</a:t>
            </a:r>
          </a:p>
          <a:p>
            <a:r>
              <a:rPr lang="ru-RU" sz="3500" b="1">
                <a:latin typeface="Arial Black" pitchFamily="34" charset="0"/>
              </a:rPr>
              <a:t>3 см 6 мм         </a:t>
            </a:r>
            <a:r>
              <a:rPr lang="en-US" sz="3500" b="1">
                <a:latin typeface="Arial Black" pitchFamily="34" charset="0"/>
              </a:rPr>
              <a:t> </a:t>
            </a:r>
            <a:r>
              <a:rPr lang="ru-RU" sz="3500" b="1">
                <a:latin typeface="Arial Black" pitchFamily="34" charset="0"/>
              </a:rPr>
              <a:t> 36 мм</a:t>
            </a:r>
          </a:p>
          <a:p>
            <a:r>
              <a:rPr lang="ru-RU" sz="3500" b="1">
                <a:latin typeface="Arial Black" pitchFamily="34" charset="0"/>
              </a:rPr>
              <a:t>1м 8 дм              20дм</a:t>
            </a:r>
          </a:p>
          <a:p>
            <a:r>
              <a:rPr lang="ru-RU" sz="3500" b="1">
                <a:latin typeface="Arial Black" pitchFamily="34" charset="0"/>
              </a:rPr>
              <a:t>100 мм               1 дм</a:t>
            </a:r>
          </a:p>
          <a:p>
            <a:r>
              <a:rPr lang="ru-RU" sz="3500" b="1">
                <a:latin typeface="Arial Black" pitchFamily="34" charset="0"/>
              </a:rPr>
              <a:t>5 м                      50 дм</a:t>
            </a:r>
          </a:p>
        </p:txBody>
      </p:sp>
      <p:sp>
        <p:nvSpPr>
          <p:cNvPr id="12" name="Овал 11"/>
          <p:cNvSpPr/>
          <p:nvPr/>
        </p:nvSpPr>
        <p:spPr>
          <a:xfrm flipH="1">
            <a:off x="4572000" y="1844675"/>
            <a:ext cx="434975" cy="3825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578350" y="2430463"/>
            <a:ext cx="428625" cy="31432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586288" y="2949575"/>
            <a:ext cx="420687" cy="33337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572000" y="4035425"/>
            <a:ext cx="442913" cy="33337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586288" y="4487863"/>
            <a:ext cx="420687" cy="33337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572000" y="3525838"/>
            <a:ext cx="434975" cy="30638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-2460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Прямоугольник 2"/>
          <p:cNvSpPr>
            <a:spLocks noChangeArrowheads="1"/>
          </p:cNvSpPr>
          <p:nvPr/>
        </p:nvSpPr>
        <p:spPr bwMode="auto">
          <a:xfrm>
            <a:off x="1547813" y="404813"/>
            <a:ext cx="66960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500">
                <a:latin typeface="Arial Black" pitchFamily="34" charset="0"/>
              </a:rPr>
              <a:t>Проверь себя</a:t>
            </a:r>
          </a:p>
        </p:txBody>
      </p:sp>
      <p:sp>
        <p:nvSpPr>
          <p:cNvPr id="34820" name="TextBox 3"/>
          <p:cNvSpPr txBox="1">
            <a:spLocks noChangeArrowheads="1"/>
          </p:cNvSpPr>
          <p:nvPr/>
        </p:nvSpPr>
        <p:spPr bwMode="auto">
          <a:xfrm>
            <a:off x="1296988" y="1776413"/>
            <a:ext cx="230505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3000">
                <a:latin typeface="Arial Black" pitchFamily="34" charset="0"/>
              </a:rPr>
              <a:t>16 </a:t>
            </a:r>
            <a:r>
              <a:rPr lang="ru-RU" sz="3000">
                <a:latin typeface="Arial Black" pitchFamily="34" charset="0"/>
              </a:rPr>
              <a:t>дм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5дм 2 см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3 см 6мм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1м 8 дм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100 мм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5 м</a:t>
            </a:r>
          </a:p>
        </p:txBody>
      </p:sp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5580063" y="1844675"/>
            <a:ext cx="2087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61 дм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25 см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36 мм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20 дм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1 дм</a:t>
            </a:r>
          </a:p>
          <a:p>
            <a:pPr>
              <a:lnSpc>
                <a:spcPct val="150000"/>
              </a:lnSpc>
            </a:pPr>
            <a:r>
              <a:rPr lang="ru-RU" sz="3000">
                <a:latin typeface="Arial Black" pitchFamily="34" charset="0"/>
              </a:rPr>
              <a:t>50 дм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356100" y="2636838"/>
            <a:ext cx="4524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000">
                <a:solidFill>
                  <a:srgbClr val="C00000"/>
                </a:solidFill>
                <a:latin typeface="Arial Black" pitchFamily="34" charset="0"/>
              </a:rPr>
              <a:t>&gt;</a:t>
            </a:r>
            <a:endParaRPr lang="ru-RU" sz="300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306888" y="2028825"/>
            <a:ext cx="42386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000">
                <a:solidFill>
                  <a:srgbClr val="C00000"/>
                </a:solidFill>
                <a:latin typeface="Arial Black" pitchFamily="34" charset="0"/>
              </a:rPr>
              <a:t>&lt;</a:t>
            </a:r>
            <a:r>
              <a:rPr lang="ru-RU" sz="300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ru-RU" sz="300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306888" y="4051300"/>
            <a:ext cx="5667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000">
                <a:solidFill>
                  <a:srgbClr val="C00000"/>
                </a:solidFill>
                <a:latin typeface="Arial Black" pitchFamily="34" charset="0"/>
              </a:rPr>
              <a:t>&lt;</a:t>
            </a:r>
            <a:r>
              <a:rPr lang="ru-RU" sz="300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ru-RU" sz="300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373563" y="3378200"/>
            <a:ext cx="4381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C00000"/>
                </a:solidFill>
                <a:latin typeface="Arial Black" pitchFamily="34" charset="0"/>
              </a:rPr>
              <a:t>=</a:t>
            </a:r>
            <a:endParaRPr lang="ru-RU" sz="3000" b="1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354513" y="5465763"/>
            <a:ext cx="4381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C00000"/>
                </a:solidFill>
                <a:latin typeface="Arial Black" pitchFamily="34" charset="0"/>
              </a:rPr>
              <a:t>=</a:t>
            </a:r>
            <a:endParaRPr lang="ru-RU" sz="3000" b="1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371975" y="4770438"/>
            <a:ext cx="4381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C00000"/>
                </a:solidFill>
                <a:latin typeface="Arial Black" pitchFamily="34" charset="0"/>
              </a:rPr>
              <a:t>=</a:t>
            </a:r>
            <a:endParaRPr lang="ru-RU" sz="3000" b="1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uslide.ru/images/14/20674/960/img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060575"/>
            <a:ext cx="327025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Рисунок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63" y="2060575"/>
            <a:ext cx="3316287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2124075" y="765175"/>
            <a:ext cx="48958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500">
                <a:latin typeface="Arial Black" pitchFamily="34" charset="0"/>
              </a:rPr>
              <a:t>Минутка чистописания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60772675" cy="23499763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-161925"/>
            <a:ext cx="675243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0" y="0"/>
          <a:ext cx="9144000" cy="6823075"/>
        </p:xfrm>
        <a:graphic>
          <a:graphicData uri="http://schemas.openxmlformats.org/presentationml/2006/ole">
            <p:oleObj spid="_x0000_s11274" name="Слайд" r:id="rId3" imgW="4570501" imgH="3427618" progId="PowerPoint.Slide.12">
              <p:embed/>
            </p:oleObj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467544" y="188640"/>
            <a:ext cx="8208144" cy="1932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675688" y="207963"/>
            <a:ext cx="73025" cy="63166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57200" y="207963"/>
            <a:ext cx="0" cy="63166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95536" y="6524625"/>
            <a:ext cx="8353177" cy="71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4339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1750" y="0"/>
            <a:ext cx="9175750" cy="6858000"/>
          </a:xfrm>
        </p:spPr>
      </p:pic>
      <p:sp>
        <p:nvSpPr>
          <p:cNvPr id="14340" name="TextBox 1"/>
          <p:cNvSpPr txBox="1">
            <a:spLocks noChangeArrowheads="1"/>
          </p:cNvSpPr>
          <p:nvPr/>
        </p:nvSpPr>
        <p:spPr bwMode="auto">
          <a:xfrm>
            <a:off x="1979613" y="620713"/>
            <a:ext cx="496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b="1"/>
              <a:t>Какая фигура лишняя?</a:t>
            </a:r>
          </a:p>
        </p:txBody>
      </p:sp>
      <p:sp>
        <p:nvSpPr>
          <p:cNvPr id="3" name="Овал 2"/>
          <p:cNvSpPr/>
          <p:nvPr/>
        </p:nvSpPr>
        <p:spPr>
          <a:xfrm>
            <a:off x="1547813" y="1690688"/>
            <a:ext cx="2232025" cy="2674937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464050" y="1720850"/>
            <a:ext cx="1692275" cy="2254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5867400" y="1927225"/>
            <a:ext cx="288925" cy="223361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4013200" y="4160838"/>
            <a:ext cx="188912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948488" y="1946275"/>
            <a:ext cx="1800225" cy="241935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6" name="TextBox 10"/>
          <p:cNvSpPr txBox="1">
            <a:spLocks noChangeArrowheads="1"/>
          </p:cNvSpPr>
          <p:nvPr/>
        </p:nvSpPr>
        <p:spPr bwMode="auto">
          <a:xfrm>
            <a:off x="2232025" y="4768850"/>
            <a:ext cx="755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latin typeface="Arial Black" pitchFamily="34" charset="0"/>
              </a:rPr>
              <a:t>1</a:t>
            </a:r>
          </a:p>
        </p:txBody>
      </p:sp>
      <p:sp>
        <p:nvSpPr>
          <p:cNvPr id="14347" name="TextBox 11"/>
          <p:cNvSpPr txBox="1">
            <a:spLocks noChangeArrowheads="1"/>
          </p:cNvSpPr>
          <p:nvPr/>
        </p:nvSpPr>
        <p:spPr bwMode="auto">
          <a:xfrm>
            <a:off x="4487863" y="4811713"/>
            <a:ext cx="1008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latin typeface="Arial Black" pitchFamily="34" charset="0"/>
              </a:rPr>
              <a:t>2</a:t>
            </a:r>
          </a:p>
        </p:txBody>
      </p:sp>
      <p:sp>
        <p:nvSpPr>
          <p:cNvPr id="14348" name="TextBox 12"/>
          <p:cNvSpPr txBox="1">
            <a:spLocks noChangeArrowheads="1"/>
          </p:cNvSpPr>
          <p:nvPr/>
        </p:nvSpPr>
        <p:spPr bwMode="auto">
          <a:xfrm>
            <a:off x="7667625" y="4841875"/>
            <a:ext cx="1079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latin typeface="Arial Black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3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088" y="-36513"/>
            <a:ext cx="9078912" cy="6858001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763713" y="1989138"/>
            <a:ext cx="2376487" cy="1635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40200" y="2133600"/>
            <a:ext cx="0" cy="251936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763713" y="4652963"/>
            <a:ext cx="237648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580063" y="2152650"/>
            <a:ext cx="2632075" cy="250031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8" name="TextBox 11"/>
          <p:cNvSpPr txBox="1">
            <a:spLocks noChangeArrowheads="1"/>
          </p:cNvSpPr>
          <p:nvPr/>
        </p:nvSpPr>
        <p:spPr bwMode="auto">
          <a:xfrm>
            <a:off x="2411413" y="486886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Black" pitchFamily="34" charset="0"/>
              </a:rPr>
              <a:t>1</a:t>
            </a:r>
            <a:endParaRPr lang="ru-RU" b="1">
              <a:latin typeface="Arial Black" pitchFamily="34" charset="0"/>
            </a:endParaRPr>
          </a:p>
        </p:txBody>
      </p:sp>
      <p:sp>
        <p:nvSpPr>
          <p:cNvPr id="15369" name="TextBox 12"/>
          <p:cNvSpPr txBox="1">
            <a:spLocks noChangeArrowheads="1"/>
          </p:cNvSpPr>
          <p:nvPr/>
        </p:nvSpPr>
        <p:spPr bwMode="auto">
          <a:xfrm>
            <a:off x="6732588" y="4868863"/>
            <a:ext cx="287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Black" pitchFamily="34" charset="0"/>
              </a:rPr>
              <a:t>2</a:t>
            </a:r>
            <a:endParaRPr lang="ru-RU" b="1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7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75463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827213" y="2232025"/>
            <a:ext cx="1800225" cy="2159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635375" y="2420938"/>
            <a:ext cx="0" cy="19446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619250" y="4365625"/>
            <a:ext cx="201612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148263" y="2232025"/>
            <a:ext cx="2114550" cy="2349500"/>
          </a:xfrm>
          <a:prstGeom prst="rect">
            <a:avLst/>
          </a:prstGeom>
          <a:noFill/>
          <a:ln w="762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2" name="TextBox 19"/>
          <p:cNvSpPr txBox="1">
            <a:spLocks noChangeArrowheads="1"/>
          </p:cNvSpPr>
          <p:nvPr/>
        </p:nvSpPr>
        <p:spPr bwMode="auto">
          <a:xfrm>
            <a:off x="2268538" y="549275"/>
            <a:ext cx="4895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b="1">
                <a:latin typeface="Arial Black" pitchFamily="34" charset="0"/>
              </a:rPr>
              <a:t>Чем отличаются ломаные линии?</a:t>
            </a:r>
          </a:p>
        </p:txBody>
      </p:sp>
      <p:sp>
        <p:nvSpPr>
          <p:cNvPr id="16393" name="TextBox 1"/>
          <p:cNvSpPr txBox="1">
            <a:spLocks noChangeArrowheads="1"/>
          </p:cNvSpPr>
          <p:nvPr/>
        </p:nvSpPr>
        <p:spPr bwMode="auto">
          <a:xfrm>
            <a:off x="2268538" y="4941888"/>
            <a:ext cx="358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500">
                <a:latin typeface="Arial Black" pitchFamily="34" charset="0"/>
              </a:rPr>
              <a:t>1</a:t>
            </a:r>
          </a:p>
        </p:txBody>
      </p:sp>
      <p:sp>
        <p:nvSpPr>
          <p:cNvPr id="16394" name="TextBox 2"/>
          <p:cNvSpPr txBox="1">
            <a:spLocks noChangeArrowheads="1"/>
          </p:cNvSpPr>
          <p:nvPr/>
        </p:nvSpPr>
        <p:spPr bwMode="auto">
          <a:xfrm>
            <a:off x="5773738" y="5013325"/>
            <a:ext cx="431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500">
                <a:latin typeface="Arial Black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8436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75463"/>
          </a:xfrm>
        </p:spPr>
      </p:pic>
      <p:sp>
        <p:nvSpPr>
          <p:cNvPr id="6" name="Прямоугольник 5"/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ru-RU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2339975" y="1052513"/>
            <a:ext cx="5111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2800" b="1">
                <a:latin typeface="Arial Black" pitchFamily="34" charset="0"/>
              </a:rPr>
              <a:t>Тема урока: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19673" y="1825625"/>
            <a:ext cx="5824432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5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Периметр</a:t>
            </a:r>
          </a:p>
          <a:p>
            <a:pPr algn="ctr">
              <a:defRPr/>
            </a:pPr>
            <a:r>
              <a:rPr lang="ru-RU" sz="45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многоугольника</a:t>
            </a:r>
          </a:p>
        </p:txBody>
      </p:sp>
      <p:sp>
        <p:nvSpPr>
          <p:cNvPr id="18440" name="TextBox 8"/>
          <p:cNvSpPr txBox="1">
            <a:spLocks noChangeArrowheads="1"/>
          </p:cNvSpPr>
          <p:nvPr/>
        </p:nvSpPr>
        <p:spPr bwMode="auto">
          <a:xfrm>
            <a:off x="1908175" y="3429000"/>
            <a:ext cx="5976938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2500" b="1">
                <a:latin typeface="Arial Black" pitchFamily="34" charset="0"/>
              </a:rPr>
              <a:t>Чему будем учиться на уроке: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87450" y="4041775"/>
            <a:ext cx="7129463" cy="147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Узнаем, что такое</a:t>
            </a:r>
          </a:p>
          <a:p>
            <a:pPr algn="ctr">
              <a:defRPr/>
            </a:pPr>
            <a:r>
              <a:rPr lang="ru-RU" sz="30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периметр многоугольника,</a:t>
            </a:r>
          </a:p>
          <a:p>
            <a:pPr algn="ctr">
              <a:defRPr/>
            </a:pPr>
            <a:r>
              <a:rPr lang="ru-RU" sz="30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и научимся его находить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9459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9460" name="Прямоугольник 5"/>
          <p:cNvSpPr>
            <a:spLocks noChangeArrowheads="1"/>
          </p:cNvSpPr>
          <p:nvPr/>
        </p:nvSpPr>
        <p:spPr bwMode="auto">
          <a:xfrm>
            <a:off x="1042988" y="3429000"/>
            <a:ext cx="7850187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500">
                <a:solidFill>
                  <a:srgbClr val="0070C0"/>
                </a:solidFill>
                <a:latin typeface="Arial Narrow" pitchFamily="34" charset="0"/>
              </a:rPr>
              <a:t>В древней Греции границы земельных участков измеряли ходьбой.</a:t>
            </a:r>
            <a:br>
              <a:rPr lang="ru-RU" sz="2500">
                <a:solidFill>
                  <a:srgbClr val="0070C0"/>
                </a:solidFill>
                <a:latin typeface="Arial Narrow" pitchFamily="34" charset="0"/>
              </a:rPr>
            </a:br>
            <a:r>
              <a:rPr lang="ru-RU" sz="2500">
                <a:solidFill>
                  <a:srgbClr val="0070C0"/>
                </a:solidFill>
                <a:latin typeface="Arial Narrow" pitchFamily="34" charset="0"/>
              </a:rPr>
              <a:t>Греки шли по границе своего участка и измеряли его. </a:t>
            </a:r>
          </a:p>
          <a:p>
            <a:r>
              <a:rPr lang="ru-RU" sz="2500">
                <a:solidFill>
                  <a:srgbClr val="0070C0"/>
                </a:solidFill>
                <a:latin typeface="Arial Narrow" pitchFamily="34" charset="0"/>
              </a:rPr>
              <a:t>Так и появилось слово: «</a:t>
            </a:r>
            <a:r>
              <a:rPr lang="ru-RU" sz="2500" i="1">
                <a:solidFill>
                  <a:srgbClr val="0070C0"/>
                </a:solidFill>
                <a:latin typeface="Arial Narrow" pitchFamily="34" charset="0"/>
              </a:rPr>
              <a:t>пери» </a:t>
            </a:r>
            <a:r>
              <a:rPr lang="ru-RU" sz="2500">
                <a:solidFill>
                  <a:srgbClr val="0070C0"/>
                </a:solidFill>
                <a:latin typeface="Arial Narrow" pitchFamily="34" charset="0"/>
              </a:rPr>
              <a:t>– ходить, «</a:t>
            </a:r>
            <a:r>
              <a:rPr lang="ru-RU" sz="2500" i="1">
                <a:solidFill>
                  <a:srgbClr val="0070C0"/>
                </a:solidFill>
                <a:latin typeface="Arial Narrow" pitchFamily="34" charset="0"/>
              </a:rPr>
              <a:t>метрос» </a:t>
            </a:r>
            <a:r>
              <a:rPr lang="ru-RU" sz="2500">
                <a:solidFill>
                  <a:srgbClr val="0070C0"/>
                </a:solidFill>
                <a:latin typeface="Arial Narrow" pitchFamily="34" charset="0"/>
              </a:rPr>
              <a:t>– измерять</a:t>
            </a:r>
            <a:endParaRPr lang="ru-RU" sz="2500"/>
          </a:p>
        </p:txBody>
      </p:sp>
      <p:pic>
        <p:nvPicPr>
          <p:cNvPr id="19461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369888"/>
            <a:ext cx="4803775" cy="269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7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838" y="0"/>
            <a:ext cx="9078912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042988" y="692150"/>
            <a:ext cx="77057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ru-RU" sz="10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042988" y="1052513"/>
            <a:ext cx="76327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4000" b="1" i="1">
                <a:solidFill>
                  <a:srgbClr val="FC0A0A"/>
                </a:solidFill>
                <a:latin typeface="Arial Black" pitchFamily="34" charset="0"/>
              </a:rPr>
              <a:t>Периметр</a:t>
            </a:r>
            <a:r>
              <a:rPr lang="ru-RU" sz="3000" b="1" i="1">
                <a:solidFill>
                  <a:srgbClr val="FC0A0A"/>
                </a:solidFill>
                <a:latin typeface="Arial Black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Arial Black" pitchFamily="34" charset="0"/>
              </a:rPr>
              <a:t>– это сумма длин всех  сторон многоугольника.</a:t>
            </a:r>
            <a:endParaRPr lang="en-US" sz="3000" b="1">
              <a:solidFill>
                <a:srgbClr val="0000FF"/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3000" b="1">
              <a:solidFill>
                <a:srgbClr val="0000FF"/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3000" b="1">
                <a:solidFill>
                  <a:srgbClr val="0000FF"/>
                </a:solidFill>
                <a:latin typeface="Arial Black" pitchFamily="34" charset="0"/>
              </a:rPr>
              <a:t>Периметр обозначается</a:t>
            </a:r>
            <a:r>
              <a:rPr lang="ru-RU" sz="3000" b="1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ru-RU" sz="3000" b="1" i="1">
                <a:solidFill>
                  <a:srgbClr val="0000FF"/>
                </a:solidFill>
                <a:latin typeface="Arial Black" pitchFamily="34" charset="0"/>
              </a:rPr>
              <a:t>буквой латинского алфавита – </a:t>
            </a:r>
            <a:r>
              <a:rPr lang="ru-RU" sz="4000" b="1" i="1">
                <a:solidFill>
                  <a:srgbClr val="FC0A0A"/>
                </a:solidFill>
                <a:latin typeface="Arial Black" pitchFamily="34" charset="0"/>
              </a:rPr>
              <a:t>Р </a:t>
            </a:r>
            <a:r>
              <a:rPr lang="ru-RU" sz="3000" b="1" i="1">
                <a:solidFill>
                  <a:srgbClr val="0000FF"/>
                </a:solidFill>
                <a:latin typeface="Arial Black" pitchFamily="34" charset="0"/>
              </a:rPr>
              <a:t>(пэ)</a:t>
            </a:r>
            <a:r>
              <a:rPr lang="en-US" sz="3000" b="1" i="1">
                <a:solidFill>
                  <a:srgbClr val="0000FF"/>
                </a:solidFill>
                <a:latin typeface="Arial Black" pitchFamily="34" charset="0"/>
              </a:rPr>
              <a:t>.</a:t>
            </a:r>
            <a:endParaRPr lang="ru-RU" sz="3000" b="1" i="1">
              <a:solidFill>
                <a:srgbClr val="FC0A0A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Words>191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Слайд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BEST</dc:creator>
  <cp:lastModifiedBy>User</cp:lastModifiedBy>
  <cp:revision>82</cp:revision>
  <dcterms:created xsi:type="dcterms:W3CDTF">2018-10-11T17:20:58Z</dcterms:created>
  <dcterms:modified xsi:type="dcterms:W3CDTF">2020-11-02T08:03:44Z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1532097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