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9" r:id="rId10"/>
    <p:sldId id="263" r:id="rId11"/>
    <p:sldId id="265" r:id="rId12"/>
    <p:sldId id="266" r:id="rId13"/>
    <p:sldId id="267" r:id="rId14"/>
    <p:sldId id="268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13" autoAdjust="0"/>
  </p:normalViewPr>
  <p:slideViewPr>
    <p:cSldViewPr>
      <p:cViewPr varScale="1">
        <p:scale>
          <a:sx n="80" d="100"/>
          <a:sy n="80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B1CE7A-A7AB-4A03-81B1-E7531BCC5E8F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52EE7F-B2C2-4DDD-8FD4-35FEA5AD571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babyfood.kiev.ua/wp-content/gallery/det/1sentabr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332656"/>
            <a:ext cx="7452320" cy="4248472"/>
          </a:xfrm>
          <a:scene3d>
            <a:camera prst="orthographicFront"/>
            <a:lightRig rig="soft" dir="t"/>
          </a:scene3d>
          <a:sp3d>
            <a:bevelT/>
          </a:sp3d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dirty="0" smtClean="0">
                <a:effectLst>
                  <a:outerShdw blurRad="50800" dist="38100" dir="16680000" algn="br" rotWithShape="0">
                    <a:srgbClr val="00B050">
                      <a:alpha val="40000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50800" dist="38100" dir="16680000" algn="br" rotWithShape="0">
                    <a:srgbClr val="00B050">
                      <a:alpha val="40000"/>
                    </a:srgbClr>
                  </a:outerShdw>
                </a:effectLst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332656"/>
            <a:ext cx="6768752" cy="355800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Учим</a:t>
            </a:r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детей</a:t>
            </a:r>
          </a:p>
          <a:p>
            <a:pPr algn="ctr"/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амостоятельно</a:t>
            </a:r>
            <a:r>
              <a:rPr lang="ru-RU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FF00FF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выполнять</a:t>
            </a:r>
            <a:endParaRPr lang="ru-RU" sz="5400" b="1" spc="200" dirty="0" smtClean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rgbClr val="FF00FF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  <a:p>
            <a:pPr algn="ctr"/>
            <a:r>
              <a:rPr lang="ru-RU" sz="54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д</a:t>
            </a:r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омашнее</a:t>
            </a:r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задание</a:t>
            </a:r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165304"/>
            <a:ext cx="676875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Составил учитель начальных классов: Сидякина О.В.</a:t>
            </a:r>
            <a:endParaRPr lang="ru-RU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7" descr="http://im6-tub-ru.yandex.net/i?id=85002074-1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284984"/>
            <a:ext cx="3635896" cy="357301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88640"/>
            <a:ext cx="860444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Выполняем задание по русскому</a:t>
            </a:r>
          </a:p>
          <a:p>
            <a:pPr algn="just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языку.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000" b="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4000" b="1" cap="none" spc="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556792"/>
            <a:ext cx="889248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1.Работу начинай с работы над ошибками.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2. Выучи или повтори заданное правило. Придумай свои примеры на это правило.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3. Прочитай задания упражнения.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4. Прочитай все упражнение. Устно выполни задания к нему.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5. Выполни упражнение письменно. Обязательно проверь свою работу.</a:t>
            </a:r>
          </a:p>
          <a:p>
            <a:endParaRPr lang="ru-RU" sz="2000" b="1" cap="none" spc="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b="1" cap="none" spc="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268760"/>
            <a:ext cx="2483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cs typeface="Arial" pitchFamily="34" charset="0"/>
              </a:rPr>
              <a:t>Памятка по чтению.</a:t>
            </a:r>
            <a:endParaRPr lang="ru-RU" dirty="0">
              <a:solidFill>
                <a:srgbClr val="FF00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321297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FF"/>
                </a:solidFill>
              </a:rPr>
              <a:t>Правила списывания предложения или текста</a:t>
            </a:r>
            <a:endParaRPr lang="ru-RU" dirty="0">
              <a:solidFill>
                <a:srgbClr val="FF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3573016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1.Прочитай предложение, текст.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2. Подумай, понимаешь ли ты то, что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будешь писать.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3.Прочитай внимательно каждое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предложение. Запомни, как пишется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каждое слово.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4. Списывай частями или целыми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предложениями.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5. Проверь, правильно ли ты списал.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5-tub-ru.yandex.net/i?id=101767193-0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2080" y="3573016"/>
            <a:ext cx="4251920" cy="328498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229600" cy="1143000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rgbClr val="FF00FF"/>
                </a:solidFill>
                <a:effectLst/>
                <a:latin typeface="+mn-lt"/>
                <a:cs typeface="Arial" pitchFamily="34" charset="0"/>
              </a:rPr>
              <a:t>Проверка безударной гласной в корне слова.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1.     Поставь в слове ударение.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2.     Подбери несколько родственных слов.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3.     Выдели корень и гласную, которую нужно проверить.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4.     Подбери проверочное слово.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5.     Проверь свою работу.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6.     Помни! В проверяемом и проверочных словах пишется одна </a:t>
            </a:r>
            <a:r>
              <a:rPr lang="ru-RU" sz="2000" dirty="0" err="1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ита</a:t>
            </a: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 же гласная.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 </a:t>
            </a:r>
            <a:r>
              <a:rPr lang="ru-RU" sz="2000" dirty="0" smtClean="0">
                <a:solidFill>
                  <a:srgbClr val="FF00FF"/>
                </a:solidFill>
                <a:effectLst/>
                <a:latin typeface="+mn-lt"/>
                <a:cs typeface="Arial" pitchFamily="34" charset="0"/>
              </a:rPr>
              <a:t>  Правила списывания.</a:t>
            </a: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1.     Прочитай весь текст.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2.     Прочитай первое предложение, посчитай в нем слова.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3.     Проговори предложение, не глядя в текст.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4.     Прочитай еще раз и запомни написание слов.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5.     Напиши предложение, диктуя себе слова по слогам.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6.     Прочитай, что написал.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>7.     Сравни с написанным в книге.</a:t>
            </a:r>
            <a:r>
              <a:rPr lang="ru-RU" sz="88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ru-RU" sz="8800" dirty="0" smtClean="0">
                <a:solidFill>
                  <a:schemeClr val="tx2">
                    <a:lumMod val="25000"/>
                  </a:schemeClr>
                </a:solidFill>
                <a:effectLst/>
                <a:latin typeface="+mn-lt"/>
                <a:cs typeface="Arial" pitchFamily="34" charset="0"/>
              </a:rPr>
            </a:br>
            <a:endParaRPr lang="ru-RU" dirty="0">
              <a:solidFill>
                <a:schemeClr val="tx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0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http://im7-tub-ru.yandex.net/i?id=214407256-1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836712"/>
            <a:ext cx="4355976" cy="44644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Выполняем задание </a:t>
            </a: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чтению.</a:t>
            </a:r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836712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cs typeface="Arial" pitchFamily="34" charset="0"/>
              </a:rPr>
              <a:t>Памятка по чтению.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1.     Посмотри, кто автор статьи.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2.     Внимательно прочитай статью, рассказ.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3.     Отметь слова, смысл которых нужно пояснить.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4.     Подумай, какова основная мысль текста.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5.     Чему учит.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6.     Ответь на вопросы в конце текста.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7.     Составь план.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8.     Подготовь пересказ текста.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9.     Назови действующих лиц.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10.       Что ты узнал о герое прочитанного произведения?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cs typeface="Arial" pitchFamily="34" charset="0"/>
              </a:rPr>
              <a:t>Как составить план рассказа?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1.Прочитай рассказ, наметь его части.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2.Раздели рассказ на части.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3.Прочитай первую часть, озаглавь её.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4.Ту же работу проделай по другим частям.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5. Проведи самопроверку (прочитай план в целом и реши, посожжет ли он вспомнить содержание текста).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0-tub-ru.yandex.net/i?id=198583077-5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780928"/>
            <a:ext cx="3707904" cy="407707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cs typeface="Arial" pitchFamily="34" charset="0"/>
              </a:rPr>
              <a:t>Заучивание стихов.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1.Приготовление уроков начинай с работы над стихотворением.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2.Тихо прочитай стихотворение вслух. Помни, что читаешь стихотворение для того, чтобы запомнить. Выясни все непонятные слова и выражения.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3.Громко прочитай стихотворение. При чтении попытайся уловить мелодию, ритм.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4.Прочитай стихотворение в третий раз громко и выразительно.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5.Через две минуты повтори стихотворение 2-3 раза по памяти при необходимости заглядывая в текст. Попытайся представить себе описываемые в стихотворении события или его настроение.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6. Через 3 часа повтори стихотворение 2-3 раза, не заглядывая в текст.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7. Перед сном еще раз повтори стихи.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8. Утром следующего дня сначала прочитай, а потом расскажи стихотворение по памяти.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 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cs typeface="Arial" pitchFamily="34" charset="0"/>
              </a:rPr>
              <a:t> Заучивание большого текста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1.Раздели стихотворение, которое тебе надо выучить, по четверостишьям, по смысловым отрывкам.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2.Выучи первый отрывок.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3.Выучи второй отрывок.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4. Повтори первый и второй отрывки вместе6.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5.Выучи третий отрывок.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cs typeface="Arial" pitchFamily="34" charset="0"/>
              </a:rPr>
              <a:t>6. Расскажи по памяти все стихотворение.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 descr="http://im7-tub-ru.yandex.net/i?id=429387014-0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789040"/>
            <a:ext cx="3707904" cy="30689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Выполняем задание по 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математике.</a:t>
            </a:r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9512" y="2935978"/>
            <a:ext cx="534312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charset="-52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333333"/>
              </a:solidFill>
              <a:latin typeface="Helvetica" charset="-5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cs typeface="Arial" pitchFamily="34" charset="0"/>
              </a:rPr>
              <a:t>Работа над задачей.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cs typeface="Arial" pitchFamily="34" charset="0"/>
              </a:rPr>
              <a:t>1.Прочитай внимательно задачу.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cs typeface="Arial" pitchFamily="34" charset="0"/>
              </a:rPr>
              <a:t>2.Павтори условие и вопрос задачи.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cs typeface="Arial" pitchFamily="34" charset="0"/>
              </a:rPr>
              <a:t>3.Кратко запиши задачу (сделай рисунок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cs typeface="Arial" pitchFamily="34" charset="0"/>
              </a:rPr>
              <a:t>или чертеж)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cs typeface="Arial" pitchFamily="34" charset="0"/>
              </a:rPr>
              <a:t>4.Подумай, что нужно знать, чтобы ответить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cs typeface="Arial" pitchFamily="34" charset="0"/>
              </a:rPr>
              <a:t> на вопрос задачи.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cs typeface="Arial" pitchFamily="34" charset="0"/>
              </a:rPr>
              <a:t>5.Составь план решения задачи (устно).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cs typeface="Arial" pitchFamily="34" charset="0"/>
              </a:rPr>
              <a:t>6. Запиши решение с пояснением.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cs typeface="Arial" pitchFamily="34" charset="0"/>
              </a:rPr>
              <a:t>7. Проверь решение.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24744"/>
            <a:ext cx="2988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cs typeface="Arial" pitchFamily="34" charset="0"/>
              </a:rPr>
              <a:t>Памятка по математике.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12776"/>
            <a:ext cx="77768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1.Работу начинай с работы над ошибками.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2. Выучи или повтори заданное правило. Придумай свои примеры на это правило.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3. Прочитай задание упражнения.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4. Если возникли сложности -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ыполни задания на черновике, проверь ещё раз.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5.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Перепиши в чистовик.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5-tub-ru.yandex.net/i?id=119978592-5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92288" cy="1833414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200" dirty="0" smtClean="0">
                <a:solidFill>
                  <a:srgbClr val="FF00FF"/>
                </a:solidFill>
              </a:rPr>
              <a:t>  </a:t>
            </a:r>
          </a:p>
          <a:p>
            <a:r>
              <a:rPr lang="ru-RU" sz="7200" b="1" dirty="0" smtClean="0">
                <a:solidFill>
                  <a:srgbClr val="0070C0"/>
                </a:solidFill>
              </a:rPr>
              <a:t>1.     Приучите выполнять домашние задания в одно и то же время.</a:t>
            </a:r>
          </a:p>
          <a:p>
            <a:r>
              <a:rPr lang="ru-RU" sz="7200" b="1" dirty="0" smtClean="0">
                <a:solidFill>
                  <a:srgbClr val="0070C0"/>
                </a:solidFill>
              </a:rPr>
              <a:t>2.     Спросите у ребенка, какое задание на дом он получил, как собирается его выполнять. Можно вместе обсудить, как лучше выполнить это задание.</a:t>
            </a:r>
          </a:p>
          <a:p>
            <a:r>
              <a:rPr lang="ru-RU" sz="7200" b="1" dirty="0" smtClean="0">
                <a:solidFill>
                  <a:srgbClr val="0070C0"/>
                </a:solidFill>
              </a:rPr>
              <a:t>3.     Если ребенок забыл, что задано на дом, спокойно помогите ему вспомнить, что было задано (только в крайнем случае можно прибегнуть к чужой помощи, т. е. узнать о задании у одноклассника). Всем своим поведением старайтесь внушить ребенку, что это прежде всего необходимо ему самому.</a:t>
            </a:r>
          </a:p>
          <a:p>
            <a:r>
              <a:rPr lang="ru-RU" sz="7200" b="1" dirty="0" smtClean="0">
                <a:solidFill>
                  <a:srgbClr val="0070C0"/>
                </a:solidFill>
              </a:rPr>
              <a:t>4.     Обратите внимание, сколько времени ребенок затрачивает на выполнение домашнего задания по одному предмету (по всем предметам).</a:t>
            </a:r>
          </a:p>
          <a:p>
            <a:r>
              <a:rPr lang="ru-RU" sz="6000" dirty="0" smtClean="0">
                <a:solidFill>
                  <a:srgbClr val="0070C0"/>
                </a:solidFill>
              </a:rPr>
              <a:t>5.    </a:t>
            </a:r>
            <a:r>
              <a:rPr lang="ru-RU" sz="7200" b="1" dirty="0" smtClean="0">
                <a:solidFill>
                  <a:srgbClr val="0070C0"/>
                </a:solidFill>
              </a:rPr>
              <a:t> Не торопитесь помогать ребенку. В случае затруднения будет правильнее сказать: «Посиди, подумай, обратись к правилу, а если не выполнишь, могу помочь. Но все-таки лучше тебе обратиться завтра к учителю».</a:t>
            </a:r>
          </a:p>
          <a:p>
            <a:endParaRPr lang="ru-RU" sz="7200" dirty="0" smtClean="0">
              <a:solidFill>
                <a:srgbClr val="0070C0"/>
              </a:solidFill>
            </a:endParaRPr>
          </a:p>
          <a:p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9792" y="404664"/>
            <a:ext cx="6444208" cy="114300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FF00FF"/>
                </a:solidFill>
              </a:rPr>
              <a:t>Памятка для родителей.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m4-tub-ru.yandex.net/i?id=62034708-1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284984"/>
            <a:ext cx="2771800" cy="3573016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52536" y="332656"/>
            <a:ext cx="8229600" cy="5674635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</a:rPr>
              <a:t>6</a:t>
            </a:r>
            <a:r>
              <a:rPr lang="ru-RU" sz="1800" b="1" dirty="0" smtClean="0">
                <a:solidFill>
                  <a:srgbClr val="0070C0"/>
                </a:solidFill>
              </a:rPr>
              <a:t>.     Ребенок часто обращается к вам с вопросом: как правильно писать то или иное слово? Чтобы получить ответ на этот вопрос, отсылайте ребенка к учебнику, правилу, памятке, словарю.</a:t>
            </a:r>
          </a:p>
          <a:p>
            <a:r>
              <a:rPr lang="ru-RU" sz="1800" b="1" dirty="0" smtClean="0">
                <a:solidFill>
                  <a:srgbClr val="0070C0"/>
                </a:solidFill>
              </a:rPr>
              <a:t>7.     Законченную письменную работу ребенок должен обязательно проверить сам. Главная задача просмотра письменного задания со стороны родителей – оценить усилия ребенка, отметить его старательное отношение к работе или высказать порицание.</a:t>
            </a:r>
          </a:p>
          <a:p>
            <a:r>
              <a:rPr lang="ru-RU" sz="1800" b="1" dirty="0" smtClean="0">
                <a:solidFill>
                  <a:srgbClr val="0070C0"/>
                </a:solidFill>
              </a:rPr>
              <a:t>8.     Вы заметили ошибку. Как быть? Неверно записанное ребенок одной чертой аккуратно зачеркивает простым карандашом. А сверху пишет правильно. Другие способы исправления ошибок недопустимы. Распоряжение переделать работу заново – очень серьезная мера наказания. Только при полной согласованности действий учителя и родителей можно, изредка используя эту меру, получить от неё серьезный воспитательный эффект.</a:t>
            </a:r>
          </a:p>
          <a:p>
            <a:r>
              <a:rPr lang="ru-RU" sz="1800" b="1" dirty="0" smtClean="0">
                <a:solidFill>
                  <a:srgbClr val="0070C0"/>
                </a:solidFill>
              </a:rPr>
              <a:t>9.     Устное задание (рассказать правило, запомнить правописание слов из словаря и т.  д.) не всегда удается проверить у каждого ребенка в классе. Поэтому старайтесь уделять больше внимания контролю за качеством выполнения устной части задания.</a:t>
            </a:r>
            <a:endParaRPr lang="ru-RU" sz="1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stat16.privet.ru/lr/0d234f7380843d8bf3b17319307bfd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845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5579453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Поддержите ребёнка в его желании стать школьником и добиться успеха.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http://im3-tub-ru.yandex.net/i?id=496912889-3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75" y="3485034"/>
            <a:ext cx="3905225" cy="337296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340768"/>
            <a:ext cx="83529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Если ребёнку с трудом даётся учёба и выполнение домашнего задания, то первоначально за учёбу придётся засесть и родителям. Не пытайтесь решить этот сложный вопрос криком и  нотациями. Запаситесь терпением, усаживаясь вместе с ребёнком за уроки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«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Спокойствие, мой друг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только спокойствие!»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эти слова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Карлсона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нужно</a:t>
            </a:r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сделать своим девизом, </a:t>
            </a:r>
            <a:endParaRPr lang="ru-RU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когда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вы подсаживаетесь </a:t>
            </a:r>
            <a:endParaRPr lang="ru-RU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к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ребёнку, чтобы вместе </a:t>
            </a:r>
            <a:endParaRPr lang="ru-RU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взяться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за уроки.</a:t>
            </a:r>
          </a:p>
          <a:p>
            <a:endParaRPr lang="ru-RU" sz="2000" b="1" dirty="0" smtClean="0"/>
          </a:p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180528" y="188640"/>
            <a:ext cx="967688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«Спокойствие, мой друг, только спокойствие!» 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im3-tub-ru.yandex.net/i?id=141030620-3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212976"/>
            <a:ext cx="4427984" cy="36450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Желательно</a:t>
            </a: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, чтобы ребёнок, вернувшись из школы, не сразу садился за уроки, а провёл какое-то время на свежем воздухе, принимая участие в активных играх. По гигиеническим нормам  время </a:t>
            </a: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для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 </a:t>
            </a: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прогулки для школьников </a:t>
            </a: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/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</a:b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младших </a:t>
            </a: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классов  - 3,0 – 3,5 ч.</a:t>
            </a:r>
            <a:br>
              <a:rPr lang="ru-RU" sz="2000" dirty="0" smtClean="0">
                <a:solidFill>
                  <a:schemeClr val="tx2">
                    <a:lumMod val="25000"/>
                  </a:schemeClr>
                </a:solidFill>
                <a:effectLst/>
              </a:rPr>
            </a:br>
            <a:endParaRPr lang="ru-RU" sz="2000" dirty="0">
              <a:solidFill>
                <a:schemeClr val="tx2">
                  <a:lumMod val="25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04664"/>
            <a:ext cx="853244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Делу – время, потехе- час.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http://im5-tub-ru.yandex.net/i?id=198104729-0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4535" y="3485034"/>
            <a:ext cx="3579465" cy="337296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229600" cy="2232248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Если ребёнок ослаблен, часто болеет, имеет слабую нервную систему, то для него лучшим отдыхом будет 1,5-часовой дневной сон.</a:t>
            </a:r>
            <a:br>
              <a:rPr lang="ru-RU" sz="22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endParaRPr lang="ru-RU" sz="2200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76672"/>
            <a:ext cx="84320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elvetica" charset="-52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5400" b="1" i="0" u="none" strike="noStrike" cap="none" spc="0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elvetica" charset="-52"/>
                <a:ea typeface="Times New Roman" pitchFamily="18" charset="0"/>
                <a:cs typeface="Arial" pitchFamily="34" charset="0"/>
              </a:rPr>
              <a:t>он- лучшее лекарство.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 descr="http://www.moichasiki.ru/images/shop_items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861048"/>
            <a:ext cx="3635896" cy="299695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755576" y="260648"/>
            <a:ext cx="6795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elvetica" charset="-52"/>
                <a:cs typeface="Arial" pitchFamily="34" charset="0"/>
              </a:rPr>
              <a:t>Когда выполнять 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1052736"/>
            <a:ext cx="85689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Ребёнок должен садиться за уроки не только в одно и тоже время. Но и на постоянное рабочее место. И если жилищные условия не позволяют предоставить школьнику отдельный письменный стол и книжный шкаф, то всё равно нужно выделить какое-то постоянное место, где он будет держать книги и тетради. Если ребёнок вынужден заниматься за общим столом, то никто не должен ему мешать и отвлекать  от занятий. Постепенно вырабатывается установка на определённое время и место работы. Если такая установка у ребёнка сформирована, то ему достаточно усесться за привычный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стол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, как приходит рабочее настроение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   возникает желание приступить к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работе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6" name="Picture 6" descr="http://www.ikirov.ru/files/1208/rz-3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420888"/>
            <a:ext cx="3203848" cy="44371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До начала занятий с рабочего места ученика должно быть убрано всё, что не имеет отношения к учёбе.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Помните, что время выполнения уроков – священно и неприкосновенно, поэтому отрывать ребёнка от занятий по пустякам (будь то срочная помощь на кухне или поход в магазин за хлебом) вы уже не имеете права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.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97839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Оптимальным для приготовления домашнего задания является время с 16 до 18 часов. Если же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школьник садится делать уроки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«когда мама с работы пришла», 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то такая работа малоэффективна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. Если же ребёнок учится 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во 2 смену, то вечером домашнее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задание просматривается, 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разбираются вопросы сложные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для ребёнка, а работа выполняется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в первую половину дня с 10 до 12 часов.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266429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 следить за тем, чтобы дети сохраняли правильную рабочую позу, а в комнате, где занимается ребенок, было достаточная освещённость. Несоблюдение элементарных гигиенических требований может привести к ухудшению осанки, нарушению зрения.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168" y="0"/>
            <a:ext cx="85852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ru-RU" sz="5400" b="1" i="0" u="none" strike="noStrike" cap="none" spc="0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elvetica" charset="-52"/>
                <a:ea typeface="Times New Roman" pitchFamily="18" charset="0"/>
                <a:cs typeface="Arial" pitchFamily="34" charset="0"/>
              </a:rPr>
              <a:t>Рабочее место ребёнка 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8435" name="Picture 3" descr="http://im5-tub-ru.yandex.net/i?id=70128560-1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356992"/>
            <a:ext cx="3923928" cy="3501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http://im1-tub-ru.yandex.net/i?id=393792411-3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5" y="4509120"/>
            <a:ext cx="2555776" cy="2348880"/>
          </a:xfrm>
          <a:prstGeom prst="rect">
            <a:avLst/>
          </a:prstGeom>
          <a:noFill/>
        </p:spPr>
      </p:pic>
      <p:pic>
        <p:nvPicPr>
          <p:cNvPr id="19460" name="Picture 4" descr="http://im6-tub-ru.yandex.net/i?id=502864916-6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55776" cy="16288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188640"/>
            <a:ext cx="874846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какой последовательности выполнять?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916832"/>
            <a:ext cx="89644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Если ребёнок сразу включается в работу, ему целесообразно делать сначала наиболее трудные уроки и постепенно приходить к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наиболее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лёгким, требующим меньшего умственного напряжения.</a:t>
            </a: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Если ученик втягивается в работу медленно, то ему следовало бы начать с более привлекательных для него занятий. Самую трудную работу отнести на середину, или на вторую половину занятий, т.к. у ребёнка на это время приходится наивысший подъём умственной работы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365104"/>
            <a:ext cx="65882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Для сохранения работоспособности ребёнку  1-2 классов ,через каждые 20 минут (30 - 40 минут для 3 - 4 класса) занятий нужны 10 - 15 минут перерыва (восстанавливается внимание, отдаляется утомление).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im3-tub-ru.yandex.net/i?id=340930297-3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293096"/>
            <a:ext cx="3059832" cy="256490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836712"/>
            <a:ext cx="849694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FF00FF"/>
                </a:solidFill>
              </a:rPr>
              <a:t>П</a:t>
            </a:r>
            <a:r>
              <a:rPr lang="ru-RU" sz="4000" dirty="0" smtClean="0">
                <a:solidFill>
                  <a:srgbClr val="FF00FF"/>
                </a:solidFill>
              </a:rPr>
              <a:t>амятка школьнику</a:t>
            </a:r>
            <a:endParaRPr lang="ru-RU" sz="4000" dirty="0">
              <a:solidFill>
                <a:srgbClr val="FF00FF"/>
              </a:solidFill>
            </a:endParaRPr>
          </a:p>
          <a:p>
            <a:r>
              <a:rPr lang="ru-RU" dirty="0">
                <a:solidFill>
                  <a:srgbClr val="7030A0"/>
                </a:solidFill>
              </a:rPr>
              <a:t>1.</a:t>
            </a:r>
            <a:r>
              <a:rPr lang="ru-RU" b="1" dirty="0">
                <a:solidFill>
                  <a:srgbClr val="7030A0"/>
                </a:solidFill>
              </a:rPr>
              <a:t> </a:t>
            </a:r>
            <a:r>
              <a:rPr lang="ru-RU" b="1" dirty="0" smtClean="0">
                <a:solidFill>
                  <a:srgbClr val="7030A0"/>
                </a:solidFill>
              </a:rPr>
              <a:t>Садись </a:t>
            </a:r>
            <a:r>
              <a:rPr lang="ru-RU" b="1" dirty="0">
                <a:solidFill>
                  <a:srgbClr val="7030A0"/>
                </a:solidFill>
              </a:rPr>
              <a:t>за уроки в одно и то же время</a:t>
            </a:r>
          </a:p>
          <a:p>
            <a:r>
              <a:rPr lang="ru-RU" b="1" dirty="0">
                <a:solidFill>
                  <a:srgbClr val="7030A0"/>
                </a:solidFill>
              </a:rPr>
              <a:t>2. </a:t>
            </a:r>
            <a:r>
              <a:rPr lang="ru-RU" b="1" dirty="0" smtClean="0">
                <a:solidFill>
                  <a:srgbClr val="7030A0"/>
                </a:solidFill>
              </a:rPr>
              <a:t>Проветри </a:t>
            </a:r>
            <a:r>
              <a:rPr lang="ru-RU" b="1" dirty="0">
                <a:solidFill>
                  <a:srgbClr val="7030A0"/>
                </a:solidFill>
              </a:rPr>
              <a:t>комнату за 10 минут до начала занятий.</a:t>
            </a:r>
          </a:p>
          <a:p>
            <a:r>
              <a:rPr lang="ru-RU" b="1" dirty="0">
                <a:solidFill>
                  <a:srgbClr val="7030A0"/>
                </a:solidFill>
              </a:rPr>
              <a:t>3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>
                <a:solidFill>
                  <a:srgbClr val="7030A0"/>
                </a:solidFill>
              </a:rPr>
              <a:t>Выключи радио, телевизор. В комнате, где ты будешь работать, должно быть тихо.</a:t>
            </a:r>
          </a:p>
          <a:p>
            <a:r>
              <a:rPr lang="ru-RU" b="1" dirty="0">
                <a:solidFill>
                  <a:srgbClr val="7030A0"/>
                </a:solidFill>
              </a:rPr>
              <a:t>4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>
                <a:solidFill>
                  <a:srgbClr val="7030A0"/>
                </a:solidFill>
              </a:rPr>
              <a:t>Проверь, на своём ли месте находится настольная лампа (дальний левый угол).</a:t>
            </a:r>
          </a:p>
          <a:p>
            <a:r>
              <a:rPr lang="ru-RU" b="1" dirty="0">
                <a:solidFill>
                  <a:srgbClr val="7030A0"/>
                </a:solidFill>
              </a:rPr>
              <a:t>5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>
                <a:solidFill>
                  <a:srgbClr val="7030A0"/>
                </a:solidFill>
              </a:rPr>
              <a:t>Уточни расписание уроков на завтра. Проверь, все ли задания записаны в дневнике.</a:t>
            </a:r>
          </a:p>
          <a:p>
            <a:r>
              <a:rPr lang="ru-RU" b="1" dirty="0">
                <a:solidFill>
                  <a:srgbClr val="7030A0"/>
                </a:solidFill>
              </a:rPr>
              <a:t>6. </a:t>
            </a:r>
            <a:r>
              <a:rPr lang="ru-RU" b="1" dirty="0" smtClean="0">
                <a:solidFill>
                  <a:srgbClr val="7030A0"/>
                </a:solidFill>
              </a:rPr>
              <a:t>Приготовь </a:t>
            </a:r>
            <a:r>
              <a:rPr lang="ru-RU" b="1" dirty="0">
                <a:solidFill>
                  <a:srgbClr val="7030A0"/>
                </a:solidFill>
              </a:rPr>
              <a:t>письменные принадлежности для занятия.</a:t>
            </a:r>
          </a:p>
          <a:p>
            <a:r>
              <a:rPr lang="ru-RU" b="1" dirty="0">
                <a:solidFill>
                  <a:srgbClr val="7030A0"/>
                </a:solidFill>
              </a:rPr>
              <a:t>7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>
                <a:solidFill>
                  <a:srgbClr val="7030A0"/>
                </a:solidFill>
              </a:rPr>
              <a:t>Все принадлежности, а также учебники, тетради, дневник положи на то место, которое всегда отводишь им на столе.</a:t>
            </a:r>
          </a:p>
          <a:p>
            <a:r>
              <a:rPr lang="ru-RU" b="1" dirty="0">
                <a:solidFill>
                  <a:srgbClr val="7030A0"/>
                </a:solidFill>
              </a:rPr>
              <a:t>8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>
                <a:solidFill>
                  <a:srgbClr val="7030A0"/>
                </a:solidFill>
              </a:rPr>
              <a:t>Убери со стола всё лишнее.</a:t>
            </a:r>
          </a:p>
          <a:p>
            <a:r>
              <a:rPr lang="ru-RU" b="1" dirty="0">
                <a:solidFill>
                  <a:srgbClr val="7030A0"/>
                </a:solidFill>
              </a:rPr>
              <a:t>9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>
                <a:solidFill>
                  <a:srgbClr val="7030A0"/>
                </a:solidFill>
              </a:rPr>
              <a:t>Сядь правильно, открой учебник…</a:t>
            </a:r>
          </a:p>
          <a:p>
            <a:r>
              <a:rPr lang="ru-RU" b="1" dirty="0">
                <a:solidFill>
                  <a:srgbClr val="7030A0"/>
                </a:solidFill>
              </a:rPr>
              <a:t>10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  <a:r>
              <a:rPr lang="ru-RU" b="1" dirty="0">
                <a:solidFill>
                  <a:srgbClr val="7030A0"/>
                </a:solidFill>
              </a:rPr>
              <a:t> Побольше тебе пятёрок!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2">
      <a:dk1>
        <a:srgbClr val="FFFF00"/>
      </a:dk1>
      <a:lt1>
        <a:srgbClr val="92D050"/>
      </a:lt1>
      <a:dk2>
        <a:srgbClr val="00B050"/>
      </a:dk2>
      <a:lt2>
        <a:srgbClr val="1896C8"/>
      </a:lt2>
      <a:accent1>
        <a:srgbClr val="7C9FCF"/>
      </a:accent1>
      <a:accent2>
        <a:srgbClr val="9E4C5D"/>
      </a:accent2>
      <a:accent3>
        <a:srgbClr val="7C9FCF"/>
      </a:accent3>
      <a:accent4>
        <a:srgbClr val="39639D"/>
      </a:accent4>
      <a:accent5>
        <a:srgbClr val="FFC000"/>
      </a:accent5>
      <a:accent6>
        <a:srgbClr val="FF0000"/>
      </a:accent6>
      <a:hlink>
        <a:srgbClr val="BF7B8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224</TotalTime>
  <Words>551</Words>
  <Application>Microsoft Office PowerPoint</Application>
  <PresentationFormat>Экран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  </vt:lpstr>
      <vt:lpstr>Слайд 2</vt:lpstr>
      <vt:lpstr>                   Желательно, чтобы ребёнок, вернувшись из школы, не сразу садился за уроки, а провёл какое-то время на свежем воздухе, принимая участие в активных играх. По гигиеническим нормам  время для  прогулки для школьников  младших классов  - 3,0 – 3,5 ч. </vt:lpstr>
      <vt:lpstr> Если ребёнок ослаблен, часто болеет, имеет слабую нервную систему, то для него лучшим отдыхом будет 1,5-часовой дневной сон. </vt:lpstr>
      <vt:lpstr>Слайд 5</vt:lpstr>
      <vt:lpstr>До начала занятий с рабочего места ученика должно быть убрано всё, что не имеет отношения к учёбе. Помните, что время выполнения уроков – священно и неприкосновенно, поэтому отрывать ребёнка от занятий по пустякам (будь то срочная помощь на кухне или поход в магазин за хлебом) вы уже не имеете права. </vt:lpstr>
      <vt:lpstr>Важно следить за тем, чтобы дети сохраняли правильную рабочую позу, а в комнате, где занимается ребенок, было достаточная освещённость. Несоблюдение элементарных гигиенических требований может привести к ухудшению осанки, нарушению зрения. </vt:lpstr>
      <vt:lpstr>Слайд 8</vt:lpstr>
      <vt:lpstr>Слайд 9</vt:lpstr>
      <vt:lpstr>Слайд 10</vt:lpstr>
      <vt:lpstr>  Проверка безударной гласной в корне слова. 1.     Поставь в слове ударение. 2.     Подбери несколько родственных слов. 3.     Выдели корень и гласную, которую нужно проверить. 4.     Подбери проверочное слово. 5.     Проверь свою работу. 6.     Помни! В проверяемом и проверочных словах пишется одна ита же гласная.    Правила списывания. 1.     Прочитай весь текст. 2.     Прочитай первое предложение, посчитай в нем слова. 3.     Проговори предложение, не глядя в текст. 4.     Прочитай еще раз и запомни написание слов. 5.     Напиши предложение, диктуя себе слова по слогам. 6.     Прочитай, что написал. 7.     Сравни с написанным в книге. </vt:lpstr>
      <vt:lpstr>Выполняем задание по чтению.</vt:lpstr>
      <vt:lpstr>Слайд 13</vt:lpstr>
      <vt:lpstr>Выполняем задание по математике.</vt:lpstr>
      <vt:lpstr>Памятка для родителей.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 детей      самостоятельно выполнять                 домашнее задание.</dc:title>
  <dc:creator>admin</dc:creator>
  <cp:lastModifiedBy>admin</cp:lastModifiedBy>
  <cp:revision>19</cp:revision>
  <dcterms:created xsi:type="dcterms:W3CDTF">2014-01-08T12:23:56Z</dcterms:created>
  <dcterms:modified xsi:type="dcterms:W3CDTF">2014-01-08T16:08:54Z</dcterms:modified>
</cp:coreProperties>
</file>