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71" r:id="rId12"/>
    <p:sldId id="267" r:id="rId13"/>
    <p:sldId id="268" r:id="rId14"/>
    <p:sldId id="272" r:id="rId15"/>
    <p:sldId id="273" r:id="rId16"/>
    <p:sldId id="274" r:id="rId17"/>
    <p:sldId id="269" r:id="rId18"/>
    <p:sldId id="276" r:id="rId19"/>
    <p:sldId id="278" r:id="rId20"/>
    <p:sldId id="280" r:id="rId21"/>
    <p:sldId id="282" r:id="rId22"/>
    <p:sldId id="284" r:id="rId23"/>
    <p:sldId id="286" r:id="rId24"/>
    <p:sldId id="289" r:id="rId25"/>
    <p:sldId id="291" r:id="rId26"/>
    <p:sldId id="295" r:id="rId27"/>
    <p:sldId id="298" r:id="rId28"/>
    <p:sldId id="303" r:id="rId29"/>
    <p:sldId id="306" r:id="rId30"/>
    <p:sldId id="308" r:id="rId31"/>
    <p:sldId id="310" r:id="rId32"/>
    <p:sldId id="27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79C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C2B14C-2019-45F2-ABDF-15D38A2AFD57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7A4D66-2156-40B8-B06B-57F03D6614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7.jpeg"/><Relationship Id="rId5" Type="http://schemas.openxmlformats.org/officeDocument/2006/relationships/image" Target="../media/image43.jpeg"/><Relationship Id="rId10" Type="http://schemas.openxmlformats.org/officeDocument/2006/relationships/image" Target="../media/image26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39000" dist="25400" dir="5400000" rotWithShape="0">
              <a:schemeClr val="accent5">
                <a:shade val="33000"/>
                <a:alpha val="83000"/>
              </a:scheme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Каникулы должны быть безопасными!</a:t>
            </a:r>
            <a:r>
              <a:rPr lang="ru-RU" sz="44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44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Составил учитель начальных классов:</a:t>
            </a:r>
            <a:endParaRPr lang="ru-RU" sz="1800" dirty="0" smtClean="0"/>
          </a:p>
          <a:p>
            <a:r>
              <a:rPr lang="ru-RU" sz="1800" dirty="0" smtClean="0"/>
              <a:t>          Сидякина Ольга Викторовна.  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поведения на каникулах, когда ты один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1. Открывать дверь можно только хорошо знакомому человеку.</a:t>
            </a:r>
          </a:p>
          <a:p>
            <a:r>
              <a:rPr lang="ru-RU" dirty="0" smtClean="0"/>
              <a:t>2. Не оставляй ключ от квартиры в «надежном месте»</a:t>
            </a:r>
          </a:p>
          <a:p>
            <a:r>
              <a:rPr lang="ru-RU" dirty="0" smtClean="0"/>
              <a:t>3. Не вешай ключ на шнурке себе на шею.</a:t>
            </a:r>
          </a:p>
          <a:p>
            <a:r>
              <a:rPr lang="ru-RU" dirty="0" smtClean="0"/>
              <a:t>4. Если ты потерял ключ — немедленно сообщи об этом родителям.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5klass.net/datas/obg/Bezopasnost-cheloveka/0009-009-Kogda-ty-odin-d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im5-tub-ru.yandex.net/i?id=438722131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2705100" cy="1428750"/>
          </a:xfrm>
          <a:prstGeom prst="rect">
            <a:avLst/>
          </a:prstGeom>
          <a:noFill/>
        </p:spPr>
      </p:pic>
      <p:pic>
        <p:nvPicPr>
          <p:cNvPr id="25602" name="Picture 2" descr="http://www.01-02.ru/rbt/PHP/APP/yard/stranger/i/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2520280" cy="162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Правила личной безопасности на улице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352044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1. Если на улице кто-то идёт и бежит за тобой, а до дома далеко, беги в ближайшее людное место: к магазину, автобусной остановке.</a:t>
            </a:r>
          </a:p>
          <a:p>
            <a:r>
              <a:rPr lang="ru-RU" dirty="0" smtClean="0"/>
              <a:t>2. Если незнакомые взрослые пытаются увести тебя силой, сопротивляйся, кричи, зови на помощь: «Помогите! Меня уводит незнакомый человек!»</a:t>
            </a:r>
          </a:p>
          <a:p>
            <a:r>
              <a:rPr lang="ru-RU" dirty="0" smtClean="0"/>
              <a:t>3. Не соглашай ни на какие предложения незнакомых взрослых.</a:t>
            </a:r>
          </a:p>
          <a:p>
            <a:r>
              <a:rPr lang="ru-RU" dirty="0" smtClean="0"/>
              <a:t>4. Никуда не ходи с незнакомыми взрослыми и не садись с ними в машину.</a:t>
            </a:r>
          </a:p>
          <a:p>
            <a:r>
              <a:rPr lang="ru-RU" dirty="0" smtClean="0"/>
              <a:t>5. Никогда не хвастайся тем, что у твоих взрослых много денег.</a:t>
            </a:r>
          </a:p>
          <a:p>
            <a:r>
              <a:rPr lang="ru-RU" dirty="0" smtClean="0"/>
              <a:t>6. Не приглашай домой незнакомых ребят, если дома нет никого из взрослых.</a:t>
            </a:r>
          </a:p>
          <a:p>
            <a:r>
              <a:rPr lang="ru-RU" dirty="0" smtClean="0"/>
              <a:t>7. Не играй с наступлением темноты.</a:t>
            </a:r>
          </a:p>
          <a:p>
            <a:endParaRPr lang="ru-RU" dirty="0"/>
          </a:p>
        </p:txBody>
      </p:sp>
      <p:pic>
        <p:nvPicPr>
          <p:cNvPr id="25604" name="Picture 4" descr="http://im6-tub-ru.yandex.net/i?id=8614646-2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653136"/>
            <a:ext cx="2686050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584176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Соблюдай правила безопасности при обращении с животными.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8100392" cy="31249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99179C"/>
                </a:solidFill>
              </a:rPr>
              <a:t>Не все собаки, встречающиеся на улицах – домашние</a:t>
            </a:r>
            <a:r>
              <a:rPr lang="ru-RU" sz="1800" b="1" dirty="0" smtClean="0">
                <a:solidFill>
                  <a:srgbClr val="99179C"/>
                </a:solidFill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 сожалению, в последнее время можно встретить много бродячих собак.</a:t>
            </a:r>
            <a:br>
              <a:rPr lang="ru-RU" sz="1800" dirty="0" smtClean="0"/>
            </a:br>
            <a:r>
              <a:rPr lang="ru-RU" sz="1800" dirty="0" smtClean="0"/>
              <a:t>• Если вам уж очень хочется погладить домашнюю собаку, обязательно спросите разрешения у ее хозяина. Если он разрешит, гладьте ее осторожно и ласково, не делая резких движений, чтобы собака не подумала, что вы хотите ее ударить.</a:t>
            </a:r>
            <a:br>
              <a:rPr lang="ru-RU" sz="1800" dirty="0" smtClean="0"/>
            </a:br>
            <a:r>
              <a:rPr lang="ru-RU" sz="1800" dirty="0" smtClean="0"/>
              <a:t>• Не надо считать, что помахивание хвостом говорит о выражении собакой своего дружелюбия. Иногда это говорит о ее недружелюбном настрое.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4580" name="Picture 4" descr="http://im5-tub-ru.yandex.net/i?id=234853193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736304" cy="2436862"/>
          </a:xfrm>
          <a:prstGeom prst="rect">
            <a:avLst/>
          </a:prstGeom>
          <a:noFill/>
        </p:spPr>
      </p:pic>
      <p:pic>
        <p:nvPicPr>
          <p:cNvPr id="24582" name="Picture 6" descr="http://im3-tub-ru.yandex.net/i?id=232708358-3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23086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omznak.ru/sobaki/s-07/tablichka-sobaka-storozh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661248"/>
            <a:ext cx="3761631" cy="11967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Не стоит пристально смотреть в глаза собаке и улыбаться. На собачьем языке это значит скалиться и показывать свое превосходство.</a:t>
            </a:r>
            <a:br>
              <a:rPr lang="ru-RU" dirty="0"/>
            </a:br>
            <a:r>
              <a:rPr lang="ru-RU" dirty="0"/>
              <a:t>• Ни в коем случае нельзя показывать свой страх перед собакой. Собака может почувствовать это и повести себя агрессивно. И уж тем более нельзя убегать от собаки. Этим вы изображаете из себя убегающую дичь и предлагаете собаке поохотиться...</a:t>
            </a:r>
            <a:br>
              <a:rPr lang="ru-RU" dirty="0"/>
            </a:br>
            <a:r>
              <a:rPr lang="ru-RU" dirty="0"/>
              <a:t>• Не кормите чужих собак и не трогайте их во время еды или сна.</a:t>
            </a:r>
            <a:br>
              <a:rPr lang="ru-RU" dirty="0"/>
            </a:br>
            <a:r>
              <a:rPr lang="ru-RU" dirty="0"/>
              <a:t>• Не подходите к собаке, сидящей на привязи.</a:t>
            </a:r>
            <a:br>
              <a:rPr lang="ru-RU" dirty="0"/>
            </a:br>
            <a:r>
              <a:rPr lang="ru-RU" dirty="0"/>
              <a:t>• Не приближайтесь к большим собакам охранных пород. Некоторые из них выучены бросаться на людей, приблизившихся на определенное расстояние.</a:t>
            </a:r>
            <a:br>
              <a:rPr lang="ru-RU" dirty="0"/>
            </a:br>
            <a:r>
              <a:rPr lang="ru-RU" dirty="0"/>
              <a:t>• Не делайте резких движений, общаясь с собакой или с ее хозяином. Собака может подумать, что вы ему угрожаете.</a:t>
            </a:r>
            <a:br>
              <a:rPr lang="ru-RU" dirty="0"/>
            </a:br>
            <a:r>
              <a:rPr lang="ru-RU" dirty="0"/>
              <a:t>• Не трогайте щенков и не пытайтесь отобрать предмет, с которым собака играет.</a:t>
            </a:r>
            <a:br>
              <a:rPr lang="ru-RU" dirty="0"/>
            </a:br>
            <a:r>
              <a:rPr lang="ru-RU" dirty="0"/>
              <a:t>• Всегда лучше отойти в сторону и пропустить идущих навстречу собаку с хозяином. Особенно если это происходит где-нибудь в узком месте.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m3-tub-ru.yandex.net/i?id=281796847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600400" cy="3228950"/>
          </a:xfrm>
          <a:prstGeom prst="rect">
            <a:avLst/>
          </a:prstGeom>
          <a:noFill/>
        </p:spPr>
      </p:pic>
      <p:pic>
        <p:nvPicPr>
          <p:cNvPr id="31746" name="Picture 2" descr="http://im7-tub-ru.yandex.net/i?id=142968779-0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3273152" cy="31569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179C"/>
                </a:solidFill>
              </a:rPr>
              <a:t>Коты – дальние родственники тигров.</a:t>
            </a:r>
            <a:endParaRPr lang="ru-RU" dirty="0" smtClean="0">
              <a:solidFill>
                <a:srgbClr val="99179C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тяните кота или кошку за хвост, а также не гладьте незнакомых кошек.</a:t>
            </a:r>
            <a:br>
              <a:rPr lang="ru-RU" dirty="0" smtClean="0"/>
            </a:br>
            <a:r>
              <a:rPr lang="ru-RU" dirty="0" smtClean="0"/>
              <a:t>Если человек не нравится коту, он может прокусить ему руку или расцарапать до крови лицо. Известны случаи, когда кошка лишала человека глаз. Кошка может занести в рану инфекцию.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99567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0"/>
            <a:ext cx="7571184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179C"/>
                </a:solidFill>
              </a:rPr>
              <a:t>НЕ </a:t>
            </a:r>
            <a:r>
              <a:rPr lang="ru-RU" sz="2400" b="1" dirty="0" smtClean="0">
                <a:solidFill>
                  <a:srgbClr val="99179C"/>
                </a:solidFill>
              </a:rPr>
              <a:t>ЛЕЗЬТЕ В ГНЕЗДА ОС И В УЛЬИ НА ПАСЕКЕ.</a:t>
            </a:r>
            <a:r>
              <a:rPr lang="ru-RU" sz="2400" dirty="0" smtClean="0">
                <a:solidFill>
                  <a:srgbClr val="99179C"/>
                </a:solidFill>
              </a:rPr>
              <a:t/>
            </a:r>
            <a:br>
              <a:rPr lang="ru-RU" sz="2400" dirty="0" smtClean="0">
                <a:solidFill>
                  <a:srgbClr val="99179C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30722" name="Picture 2" descr="http://900igr.net/datas/obg/Osy/0007-007-Ukusy-pchel-i-os-ochen-boleznenny-mogut-pojavitsja-krapivnitsa-i-o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2771800" cy="2880320"/>
          </a:xfrm>
          <a:prstGeom prst="rect">
            <a:avLst/>
          </a:prstGeom>
          <a:noFill/>
        </p:spPr>
      </p:pic>
      <p:pic>
        <p:nvPicPr>
          <p:cNvPr id="30726" name="Picture 6" descr="http://900igr.net/datas/obg/Osy/0037-037-Ukusy-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3203848" cy="3024336"/>
          </a:xfrm>
          <a:prstGeom prst="rect">
            <a:avLst/>
          </a:prstGeom>
          <a:noFill/>
        </p:spPr>
      </p:pic>
      <p:pic>
        <p:nvPicPr>
          <p:cNvPr id="30728" name="Picture 8" descr="http://900igr.net/datas/obg/Osy/0021-021-Ukusy-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203848" cy="2708920"/>
          </a:xfrm>
          <a:prstGeom prst="rect">
            <a:avLst/>
          </a:prstGeom>
          <a:noFill/>
        </p:spPr>
      </p:pic>
      <p:pic>
        <p:nvPicPr>
          <p:cNvPr id="30730" name="Picture 10" descr="http://im7-tub-ru.yandex.net/i?id=475550592-5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93096"/>
            <a:ext cx="2808312" cy="2564904"/>
          </a:xfrm>
          <a:prstGeom prst="rect">
            <a:avLst/>
          </a:prstGeom>
          <a:noFill/>
        </p:spPr>
      </p:pic>
      <p:pic>
        <p:nvPicPr>
          <p:cNvPr id="30732" name="Picture 12" descr="http://900igr.net/datas/obg/Osy/0036-036-Ukusy-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700808"/>
            <a:ext cx="2520280" cy="3384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hotos1.ocan.ru/zas/18757-279923_e8p9SORa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172400" cy="5373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Не играй с острыми, колющими и режущими, легковоспламеняющимися и взрывоопасными </a:t>
            </a:r>
            <a:r>
              <a:rPr lang="ru-RU" sz="2400" dirty="0" smtClean="0"/>
              <a:t>предметами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7499176" cy="5030019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Домашние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im5-tub-ru.yandex.net/i?id=75175383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5" y="5429250"/>
            <a:ext cx="2486025" cy="1428750"/>
          </a:xfrm>
          <a:prstGeom prst="rect">
            <a:avLst/>
          </a:prstGeom>
          <a:noFill/>
        </p:spPr>
      </p:pic>
      <p:pic>
        <p:nvPicPr>
          <p:cNvPr id="35842" name="Picture 2" descr="http://www.logvanov.r52.ru/data/slovarik3/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9488"/>
            <a:ext cx="2627784" cy="4608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1124744"/>
            <a:ext cx="47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1000" y="2438400"/>
            <a:ext cx="4343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Два кольца, два конца,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посередине гвоздь,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тот насквозь.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колющие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режущие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8768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61E64"/>
                </a:solidFill>
              </a:rPr>
              <a:t>Портновские </a:t>
            </a:r>
          </a:p>
          <a:p>
            <a:pPr algn="ctr"/>
            <a:r>
              <a:rPr lang="ru-RU" sz="2800" b="1" i="1" dirty="0" smtClean="0">
                <a:solidFill>
                  <a:srgbClr val="461E64"/>
                </a:solidFill>
              </a:rPr>
              <a:t>принадлежности</a:t>
            </a:r>
            <a:endParaRPr lang="ru-RU" sz="2800" b="1" i="1" dirty="0">
              <a:solidFill>
                <a:srgbClr val="461E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1000_8f6ef62060ff4f6fc94191a78449ba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4916482"/>
            <a:ext cx="2088232" cy="194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219200"/>
            <a:ext cx="47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4664"/>
            <a:ext cx="262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колющие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режущие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7200" y="2667000"/>
            <a:ext cx="4343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Маленького роста я,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Тонкая да острая.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Носом путь себе ищу,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собою хвост тащу.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1054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Портновские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принадлежности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2" name="Picture 2" descr="http://www.logvanov.r52.ru/data/slovarik3/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9488"/>
            <a:ext cx="26277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Соблюдай </a:t>
            </a:r>
            <a:r>
              <a:rPr lang="ru-RU" dirty="0" smtClean="0"/>
              <a:t>правила </a:t>
            </a:r>
            <a:r>
              <a:rPr lang="ru-RU" dirty="0" smtClean="0"/>
              <a:t>ПДД.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Соблюдай </a:t>
            </a:r>
            <a:r>
              <a:rPr lang="ru-RU" dirty="0" smtClean="0"/>
              <a:t>правила пожарной безопасности и обращения с </a:t>
            </a:r>
            <a:r>
              <a:rPr lang="ru-RU" dirty="0" smtClean="0"/>
              <a:t>электроприборами.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Соблюдай </a:t>
            </a:r>
            <a:r>
              <a:rPr lang="ru-RU" dirty="0" smtClean="0"/>
              <a:t>правила личной безопасности на </a:t>
            </a:r>
            <a:r>
              <a:rPr lang="ru-RU" dirty="0" smtClean="0"/>
              <a:t>улице.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Соблюдай </a:t>
            </a:r>
            <a:r>
              <a:rPr lang="ru-RU" dirty="0" smtClean="0"/>
              <a:t>правила поведения, когда ты один </a:t>
            </a:r>
            <a:r>
              <a:rPr lang="ru-RU" dirty="0" smtClean="0"/>
              <a:t>дома.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Соблюдай правила безопасности при обращении с </a:t>
            </a:r>
            <a:r>
              <a:rPr lang="ru-RU" dirty="0" smtClean="0"/>
              <a:t>животными.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Не играй с острыми, колющими и </a:t>
            </a:r>
            <a:r>
              <a:rPr lang="ru-RU" dirty="0" smtClean="0"/>
              <a:t>режущими.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Соблюдай </a:t>
            </a:r>
            <a:r>
              <a:rPr lang="ru-RU" dirty="0" smtClean="0"/>
              <a:t> </a:t>
            </a:r>
            <a:r>
              <a:rPr lang="ru-RU" dirty="0" smtClean="0"/>
              <a:t>федеральный закон </a:t>
            </a:r>
            <a:r>
              <a:rPr lang="ru-RU" dirty="0" smtClean="0"/>
              <a:t>«О комендантском часе для несовершеннолетних"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bulavka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01208"/>
            <a:ext cx="2339752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295400"/>
            <a:ext cx="47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колющие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режущие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1000" y="2514600"/>
            <a:ext cx="4343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Железный жучок,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хвосте червячок.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876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Портновские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принадлежности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www.logvanov.r52.ru/data/slovarik3/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9488"/>
            <a:ext cx="26277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spicy-dlya-vyaz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65104"/>
            <a:ext cx="1981200" cy="2324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653136"/>
            <a:ext cx="1901672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23928" y="548680"/>
            <a:ext cx="47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6632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колющие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режущие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340768"/>
            <a:ext cx="4343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петелькою – петелька, за рядом ряд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вяжем мы изделия: салфетки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тёплые носки,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кофточки, и варежки –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всё, что любишь ты.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573016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Портновские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принадлежности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www.logvanov.r52.ru/data/slovarik3/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49488"/>
            <a:ext cx="26277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371600" y="5334000"/>
            <a:ext cx="65408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Иголки, булавки, спицы, крючки и ножницы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портновские принадлежности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1595540" cy="1598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G:\1000_8f6ef62060ff4f6fc94191a78449ba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61048"/>
            <a:ext cx="2255519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 descr="G:\bulavka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2004634" cy="1425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G:\spicy-dlya-vyaza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12776"/>
            <a:ext cx="1430088" cy="167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066800" y="609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колющие и режущие 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1" name="Picture 4" descr="http://im5-tub-ru.yandex.net/i?id=75175383-3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861048"/>
            <a:ext cx="24860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916832"/>
            <a:ext cx="8001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при работе с портновскими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ринадлежностями: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Хранить иголки и булавки в игольнице, с вставленной в ушко ниткой.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Ножницы, пуговицы, крючки, спицы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специальной коробке.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Работать в специально отведенном для этого месте.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Убирать за собой рабочее место.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724400"/>
            <a:ext cx="1217337" cy="1219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G:\1000_8f6ef62060ff4f6fc94191a78449ba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2133600" cy="1333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G:\bulavka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33400"/>
            <a:ext cx="1776034" cy="126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G:\spicy-dlya-vyaza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724400"/>
            <a:ext cx="1298778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http://im5-tub-ru.yandex.net/i?id=75175383-3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941168"/>
            <a:ext cx="24860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63888" y="332656"/>
            <a:ext cx="47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колющие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режущие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196752"/>
            <a:ext cx="4343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хорошо заточен,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Всё легко он режет очень –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Хлеб, картошку, свёклу, мясо,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Рыбу, яблоки и масло.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84984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Столовые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приборы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www.logvanov.r52.ru/data/slovarik3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2627784" cy="4608512"/>
          </a:xfrm>
          <a:prstGeom prst="rect">
            <a:avLst/>
          </a:prstGeom>
          <a:noFill/>
        </p:spPr>
      </p:pic>
      <p:pic>
        <p:nvPicPr>
          <p:cNvPr id="12" name="Picture 2" descr="G:\1_max_20060327122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69160"/>
            <a:ext cx="3733800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7904" y="260648"/>
            <a:ext cx="47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864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колющие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режущие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412776"/>
            <a:ext cx="4343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меня четыре зуба.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Каждый день появляюсь за столом,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ничего не ем.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3501008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Столовые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приборы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www.logvanov.r52.ru/data/slovarik3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2627784" cy="4608512"/>
          </a:xfrm>
          <a:prstGeom prst="rect">
            <a:avLst/>
          </a:prstGeom>
          <a:noFill/>
        </p:spPr>
      </p:pic>
      <p:pic>
        <p:nvPicPr>
          <p:cNvPr id="12" name="Picture 2" descr="G:\f=550,0,ffffff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373216"/>
            <a:ext cx="2627784" cy="1484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f=550,0,ffffff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2088232" cy="2513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G:\1_max_20060327122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2221632" cy="248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762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колющие и режущие 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029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Нож, вилка –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столовые приборы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47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колющие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режущие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196752"/>
            <a:ext cx="4343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Бьют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Ермилку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 шляпке,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он не плачет,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только носик прячет.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21297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Столярные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инструменты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39938" name="Picture 2" descr="http://www.pozitiff.info/uploads/posts/2011-08/thumbs/1313971775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39530"/>
            <a:ext cx="3190131" cy="2718470"/>
          </a:xfrm>
          <a:prstGeom prst="rect">
            <a:avLst/>
          </a:prstGeom>
          <a:noFill/>
        </p:spPr>
      </p:pic>
      <p:pic>
        <p:nvPicPr>
          <p:cNvPr id="11" name="Picture 2" descr="http://www.logvanov.r52.ru/data/slovarik3/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9488"/>
            <a:ext cx="26277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47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колющие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режущие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21297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Столярные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инструменты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www.logvanov.r52.ru/data/slovarik3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2627784" cy="46085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67944" y="1124744"/>
            <a:ext cx="4343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Принялась кума за дело,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Заиграла и запела,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Еле, ела дуб, дуб,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Поломала зуб, зуб.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4274" name="Picture 2" descr="http://www.hummerplus.ru/published/publicdata/HM/attachments/SC/products_pictures/Stayer-1514rapfbe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013176"/>
            <a:ext cx="3810000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4729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Острые,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колющие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режущие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предметы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212976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Столярные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инструменты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http://www.logvanov.r52.ru/data/slovarik3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2627784" cy="4608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1196752"/>
            <a:ext cx="43434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Кланяется, кланяется,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Придёт домой – растянется.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9394" name="Picture 2" descr="http://im7-tub-ru.yandex.net/i?id=191970657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2483768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nteresnee.net/uploads/posts/2008-09/1221507206_q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1999"/>
            <a:ext cx="3096022" cy="6096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i="1" dirty="0" err="1" smtClean="0">
                <a:solidFill>
                  <a:srgbClr val="00B0F0"/>
                </a:solidFill>
              </a:rPr>
              <a:t>Дети-это</a:t>
            </a:r>
            <a:r>
              <a:rPr lang="ru-RU" i="1" dirty="0" smtClean="0">
                <a:solidFill>
                  <a:srgbClr val="00B0F0"/>
                </a:solidFill>
              </a:rPr>
              <a:t> счастье, дети - это </a:t>
            </a:r>
            <a:r>
              <a:rPr lang="ru-RU" i="1" dirty="0" smtClean="0">
                <a:solidFill>
                  <a:srgbClr val="00B0F0"/>
                </a:solidFill>
              </a:rPr>
              <a:t>радость,</a:t>
            </a:r>
          </a:p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Дети </a:t>
            </a:r>
            <a:r>
              <a:rPr lang="ru-RU" i="1" dirty="0" smtClean="0">
                <a:solidFill>
                  <a:srgbClr val="00B0F0"/>
                </a:solidFill>
              </a:rPr>
              <a:t>- это в жизни свежий </a:t>
            </a:r>
            <a:r>
              <a:rPr lang="ru-RU" i="1" dirty="0" smtClean="0">
                <a:solidFill>
                  <a:srgbClr val="00B0F0"/>
                </a:solidFill>
              </a:rPr>
              <a:t>ветерок.</a:t>
            </a:r>
          </a:p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Их </a:t>
            </a:r>
            <a:r>
              <a:rPr lang="ru-RU" i="1" dirty="0" smtClean="0">
                <a:solidFill>
                  <a:srgbClr val="00B0F0"/>
                </a:solidFill>
              </a:rPr>
              <a:t>не заработать, это не </a:t>
            </a:r>
            <a:r>
              <a:rPr lang="ru-RU" i="1" dirty="0" smtClean="0">
                <a:solidFill>
                  <a:srgbClr val="00B0F0"/>
                </a:solidFill>
              </a:rPr>
              <a:t>награда,</a:t>
            </a:r>
          </a:p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Их </a:t>
            </a:r>
            <a:r>
              <a:rPr lang="ru-RU" i="1" dirty="0" smtClean="0">
                <a:solidFill>
                  <a:srgbClr val="00B0F0"/>
                </a:solidFill>
              </a:rPr>
              <a:t>по благодати взрослым дарит Бог.</a:t>
            </a:r>
          </a:p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       </a:t>
            </a:r>
          </a:p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Дети</a:t>
            </a:r>
            <a:r>
              <a:rPr lang="ru-RU" i="1" dirty="0" smtClean="0">
                <a:solidFill>
                  <a:srgbClr val="00B0F0"/>
                </a:solidFill>
              </a:rPr>
              <a:t>, как ни странно, также </a:t>
            </a:r>
            <a:r>
              <a:rPr lang="ru-RU" i="1" dirty="0" smtClean="0">
                <a:solidFill>
                  <a:srgbClr val="00B0F0"/>
                </a:solidFill>
              </a:rPr>
              <a:t>испытанье,</a:t>
            </a:r>
          </a:p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Дети</a:t>
            </a:r>
            <a:r>
              <a:rPr lang="ru-RU" i="1" dirty="0" smtClean="0">
                <a:solidFill>
                  <a:srgbClr val="00B0F0"/>
                </a:solidFill>
              </a:rPr>
              <a:t>, как деревья, сами не </a:t>
            </a:r>
            <a:r>
              <a:rPr lang="ru-RU" i="1" dirty="0" smtClean="0">
                <a:solidFill>
                  <a:srgbClr val="00B0F0"/>
                </a:solidFill>
              </a:rPr>
              <a:t>растут</a:t>
            </a:r>
          </a:p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Им </a:t>
            </a:r>
            <a:r>
              <a:rPr lang="ru-RU" i="1" dirty="0" smtClean="0">
                <a:solidFill>
                  <a:srgbClr val="00B0F0"/>
                </a:solidFill>
              </a:rPr>
              <a:t>нужна забота, ласка, пониманье</a:t>
            </a:r>
            <a:r>
              <a:rPr lang="ru-RU" i="1" dirty="0" smtClean="0">
                <a:solidFill>
                  <a:srgbClr val="00B0F0"/>
                </a:solidFill>
              </a:rPr>
              <a:t>,</a:t>
            </a:r>
          </a:p>
          <a:p>
            <a:pPr>
              <a:buNone/>
            </a:pPr>
            <a:r>
              <a:rPr lang="ru-RU" i="1" dirty="0" smtClean="0">
                <a:solidFill>
                  <a:srgbClr val="00B0F0"/>
                </a:solidFill>
              </a:rPr>
              <a:t>Дети </a:t>
            </a:r>
            <a:r>
              <a:rPr lang="ru-RU" i="1" dirty="0" smtClean="0">
                <a:solidFill>
                  <a:srgbClr val="00B0F0"/>
                </a:solidFill>
              </a:rPr>
              <a:t>- это время, дети - это труд.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hummerplus.ru/published/publicdata/HM/attachments/SC/products_pictures/Stayer-1514rapfbet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45224"/>
            <a:ext cx="1872208" cy="1173882"/>
          </a:xfrm>
          <a:prstGeom prst="rect">
            <a:avLst/>
          </a:prstGeom>
          <a:noFill/>
        </p:spPr>
      </p:pic>
      <p:pic>
        <p:nvPicPr>
          <p:cNvPr id="22" name="Picture 2" descr="http://im7-tub-ru.yandex.net/i?id=191970657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5624">
            <a:off x="1489331" y="5018121"/>
            <a:ext cx="2483768" cy="1386888"/>
          </a:xfrm>
          <a:prstGeom prst="rect">
            <a:avLst/>
          </a:prstGeom>
          <a:noFill/>
        </p:spPr>
      </p:pic>
      <p:pic>
        <p:nvPicPr>
          <p:cNvPr id="8" name="Picture 2" descr="G:\1000_8f6ef62060ff4f6fc94191a78449ba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79475">
            <a:off x="5037997" y="2986862"/>
            <a:ext cx="1524000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G:\bulavka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05553">
            <a:off x="3829255" y="2997423"/>
            <a:ext cx="1285623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140968"/>
            <a:ext cx="990601" cy="10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G:\spicy-dlya-vyazani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212976"/>
            <a:ext cx="1219200" cy="1009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54868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Острые, колющие и режущие предметы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13" name="Picture 2" descr="G:\f=550,0,ffffff_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445224"/>
            <a:ext cx="1548644" cy="104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G:\1_max_200603271223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517232"/>
            <a:ext cx="1524000" cy="1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4" descr="http://im5-tub-ru.yandex.net/i?id=75175383-35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52936"/>
            <a:ext cx="2016224" cy="1428750"/>
          </a:xfrm>
          <a:prstGeom prst="rect">
            <a:avLst/>
          </a:prstGeom>
          <a:noFill/>
        </p:spPr>
      </p:pic>
      <p:pic>
        <p:nvPicPr>
          <p:cNvPr id="19" name="Picture 2" descr="http://www.pozitiff.info/uploads/posts/2011-08/thumbs/1313971775_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3" y="4869160"/>
            <a:ext cx="151216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239000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при работе со столовыми и портновскими принадлежностями: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cap="none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800" i="1" cap="none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i="1" cap="none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28800"/>
            <a:ext cx="7239000" cy="48463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Во </a:t>
            </a:r>
            <a:r>
              <a:rPr lang="ru-RU" b="1" dirty="0" smtClean="0"/>
              <a:t>время </a:t>
            </a:r>
            <a:r>
              <a:rPr lang="ru-RU" b="1" dirty="0" smtClean="0"/>
              <a:t>работы </a:t>
            </a:r>
            <a:r>
              <a:rPr lang="ru-RU" b="1" dirty="0" smtClean="0"/>
              <a:t>с режущим инструментом любого типа , нужно соблюдать правила пользования , с целью сохранения инструмента в рабочем состоянии и облегчения проведения периодического осмотра и обслуживания такового , также в целях безопасности оператора и третьих лиц.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 выполнении операций </a:t>
            </a:r>
            <a:r>
              <a:rPr lang="ru-RU" b="1" dirty="0" smtClean="0"/>
              <a:t>с </a:t>
            </a:r>
            <a:r>
              <a:rPr lang="ru-RU" b="1" dirty="0" smtClean="0"/>
              <a:t>необходимо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1) Соблюдать технику безопасности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2) Неторопливо и осторожно производить </a:t>
            </a:r>
            <a:r>
              <a:rPr lang="ru-RU" b="1" dirty="0" smtClean="0"/>
              <a:t>операции.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3) Использовать </a:t>
            </a:r>
            <a:r>
              <a:rPr lang="ru-RU" b="1" dirty="0" smtClean="0"/>
              <a:t> </a:t>
            </a:r>
            <a:r>
              <a:rPr lang="ru-RU" b="1" dirty="0" smtClean="0"/>
              <a:t>в соответствии с его предназначением указанным </a:t>
            </a:r>
            <a:r>
              <a:rPr lang="ru-RU" b="1" dirty="0" smtClean="0"/>
              <a:t>производителем.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4) Проводить операции </a:t>
            </a:r>
            <a:r>
              <a:rPr lang="ru-RU" b="1" dirty="0" smtClean="0"/>
              <a:t> </a:t>
            </a:r>
            <a:r>
              <a:rPr lang="ru-RU" b="1" dirty="0" smtClean="0"/>
              <a:t>при наличии нормального освещения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5) Уверенно и плотно удерживать </a:t>
            </a:r>
            <a:r>
              <a:rPr lang="ru-RU" b="1" dirty="0" smtClean="0"/>
              <a:t>инструмент </a:t>
            </a:r>
            <a:r>
              <a:rPr lang="ru-RU" b="1" dirty="0" smtClean="0"/>
              <a:t>при выполнении хозяйственно-бытовых работ.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6) По завершению выполнения </a:t>
            </a:r>
            <a:r>
              <a:rPr lang="ru-RU" b="1" dirty="0" smtClean="0"/>
              <a:t>операций, инструмент </a:t>
            </a:r>
            <a:r>
              <a:rPr lang="ru-RU" b="1" dirty="0" smtClean="0"/>
              <a:t>необходимо вложить в чехол , </a:t>
            </a:r>
            <a:r>
              <a:rPr lang="ru-RU" b="1" dirty="0" smtClean="0"/>
              <a:t>ножны и т.д.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7) Не оставлять </a:t>
            </a:r>
            <a:r>
              <a:rPr lang="ru-RU" b="1" dirty="0" smtClean="0"/>
              <a:t>принадлежности  </a:t>
            </a:r>
            <a:r>
              <a:rPr lang="ru-RU" b="1" dirty="0" smtClean="0"/>
              <a:t>без присмотра в присутствии третьих лиц , детей , и животных 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Соблюдай  федеральный закон «О комендантском часе для несовершеннолетних"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7560840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Кемеровской области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действует "комендантский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час"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подростков с 22:00до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06:00 утра.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этот временной промежуток дети до 16 лет не имеют права находиться без сопровождения взрослых как на улицах, так и в общественном транспорте, на вокзалах, в аэропортах, а также в развлекательных заведениях. </a:t>
            </a:r>
          </a:p>
          <a:p>
            <a:endParaRPr lang="ru-RU" sz="4400" dirty="0"/>
          </a:p>
        </p:txBody>
      </p:sp>
      <p:pic>
        <p:nvPicPr>
          <p:cNvPr id="22530" name="Picture 2" descr="http://www.cityslav.ru/assets/components/gallery/files/2011/09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48074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Соблюдай правила ПДД.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Проходи по тротуару только с правой стороны. Если нет тротуара, иди по левому краю дороги, навстречу движению транспорта.</a:t>
            </a:r>
          </a:p>
          <a:p>
            <a:r>
              <a:rPr lang="ru-RU" dirty="0" smtClean="0"/>
              <a:t>2. Дорогу переходи в том месте, где указана пешеходная дорожка или установлен светофор. Дорогу переходи на зелёный свет.</a:t>
            </a:r>
          </a:p>
          <a:p>
            <a:r>
              <a:rPr lang="ru-RU" dirty="0" smtClean="0"/>
              <a:t>3. Когда переходишь дорогу, смотри сначала налево, потом на право.</a:t>
            </a:r>
          </a:p>
          <a:p>
            <a:r>
              <a:rPr lang="ru-RU" dirty="0" smtClean="0"/>
              <a:t>4. Если нет светофора, переходи дорогу на перекрёстке. Пересекать улицу надо прямо, а не наискось.</a:t>
            </a:r>
          </a:p>
          <a:p>
            <a:r>
              <a:rPr lang="ru-RU" dirty="0" smtClean="0"/>
              <a:t>5. Не переходи дорогу перед близко идущим транспортом.</a:t>
            </a:r>
          </a:p>
          <a:p>
            <a:r>
              <a:rPr lang="ru-RU" dirty="0" smtClean="0"/>
              <a:t>6. На проезжей части игры строго запрещены.</a:t>
            </a:r>
          </a:p>
          <a:p>
            <a:r>
              <a:rPr lang="ru-RU" dirty="0" smtClean="0"/>
              <a:t>7. Не выезжай на проезжую часть на велосипеде.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тихи про правила дорожного дви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149080"/>
            <a:ext cx="1666875" cy="1905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352044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 smtClean="0">
                <a:solidFill>
                  <a:srgbClr val="00B0F0"/>
                </a:solidFill>
              </a:rPr>
              <a:t>Пешеходам – тротуар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Для машины, знают все,</a:t>
            </a:r>
            <a:br>
              <a:rPr lang="ru-RU" sz="2900" dirty="0" smtClean="0"/>
            </a:br>
            <a:r>
              <a:rPr lang="ru-RU" sz="2900" dirty="0" smtClean="0"/>
              <a:t>Есть дороги, есть шоссе.</a:t>
            </a:r>
            <a:br>
              <a:rPr lang="ru-RU" sz="2900" dirty="0" smtClean="0"/>
            </a:br>
            <a:r>
              <a:rPr lang="ru-RU" sz="2900" dirty="0" smtClean="0"/>
              <a:t>Помнит также мал и стар,</a:t>
            </a:r>
            <a:br>
              <a:rPr lang="ru-RU" sz="2900" dirty="0" smtClean="0"/>
            </a:br>
            <a:r>
              <a:rPr lang="ru-RU" sz="2900" dirty="0" smtClean="0"/>
              <a:t>Пешеходам – ТРОТУАР.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Я иду по тротуару,</a:t>
            </a:r>
            <a:br>
              <a:rPr lang="ru-RU" sz="2900" dirty="0" smtClean="0"/>
            </a:br>
            <a:r>
              <a:rPr lang="ru-RU" sz="2900" dirty="0" smtClean="0"/>
              <a:t>Я гуляю не спеша</a:t>
            </a:r>
            <a:r>
              <a:rPr lang="ru-RU" sz="2900" dirty="0" smtClean="0"/>
              <a:t>.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И прогулка не опасна,</a:t>
            </a:r>
            <a:br>
              <a:rPr lang="ru-RU" sz="2900" dirty="0" smtClean="0"/>
            </a:br>
            <a:r>
              <a:rPr lang="ru-RU" sz="2900" dirty="0" smtClean="0"/>
              <a:t>И погода хороша.</a:t>
            </a:r>
            <a:br>
              <a:rPr lang="ru-RU" sz="2900" dirty="0" smtClean="0"/>
            </a:br>
            <a:r>
              <a:rPr lang="ru-RU" sz="2900" i="1" dirty="0" smtClean="0"/>
              <a:t>(Наталья Мигунова)</a:t>
            </a:r>
            <a:endParaRPr lang="ru-RU" sz="29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908720"/>
            <a:ext cx="352044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Учимся переходить дорогу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 аварий избегать. </a:t>
            </a:r>
            <a:br>
              <a:rPr lang="ru-RU" dirty="0" smtClean="0"/>
            </a:br>
            <a:r>
              <a:rPr lang="ru-RU" dirty="0" smtClean="0"/>
              <a:t>Надо строго соблюдать </a:t>
            </a:r>
            <a:br>
              <a:rPr lang="ru-RU" dirty="0" smtClean="0"/>
            </a:br>
            <a:r>
              <a:rPr lang="ru-RU" dirty="0" smtClean="0"/>
              <a:t>Правила движения </a:t>
            </a:r>
            <a:br>
              <a:rPr lang="ru-RU" dirty="0" smtClean="0"/>
            </a:br>
            <a:r>
              <a:rPr lang="ru-RU" dirty="0" smtClean="0"/>
              <a:t>И нормы поведения. </a:t>
            </a:r>
            <a:br>
              <a:rPr lang="ru-RU" dirty="0" smtClean="0"/>
            </a:br>
            <a:r>
              <a:rPr lang="ru-RU" dirty="0" smtClean="0"/>
              <a:t>Вы запомните, друзья. </a:t>
            </a:r>
            <a:br>
              <a:rPr lang="ru-RU" dirty="0" smtClean="0"/>
            </a:br>
            <a:r>
              <a:rPr lang="ru-RU" dirty="0" smtClean="0"/>
              <a:t>На дороге нам нельзя </a:t>
            </a:r>
            <a:br>
              <a:rPr lang="ru-RU" dirty="0" smtClean="0"/>
            </a:br>
            <a:r>
              <a:rPr lang="ru-RU" dirty="0" smtClean="0"/>
              <a:t>Бегать, прыгать и скакать </a:t>
            </a:r>
            <a:br>
              <a:rPr lang="ru-RU" dirty="0" smtClean="0"/>
            </a:br>
            <a:r>
              <a:rPr lang="ru-RU" dirty="0" smtClean="0"/>
              <a:t>И с мячом в футбол играть. </a:t>
            </a:r>
            <a:br>
              <a:rPr lang="ru-RU" dirty="0" smtClean="0"/>
            </a:br>
            <a:r>
              <a:rPr lang="ru-RU" dirty="0" smtClean="0"/>
              <a:t>И не думайте напрасно. </a:t>
            </a:r>
            <a:br>
              <a:rPr lang="ru-RU" dirty="0" smtClean="0"/>
            </a:br>
            <a:r>
              <a:rPr lang="ru-RU" dirty="0" smtClean="0"/>
              <a:t>Что здесь вовсе не опасно. </a:t>
            </a:r>
            <a:br>
              <a:rPr lang="ru-RU" dirty="0" smtClean="0"/>
            </a:br>
            <a:r>
              <a:rPr lang="ru-RU" dirty="0" smtClean="0"/>
              <a:t>Изучайте понемногу, как переходить дорогу.</a:t>
            </a:r>
            <a:br>
              <a:rPr lang="ru-RU" dirty="0" smtClean="0"/>
            </a:br>
            <a:r>
              <a:rPr lang="ru-RU" i="1" dirty="0" smtClean="0"/>
              <a:t>(Виктор Верёвка)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Стихи про правила дорожного движения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30194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равила дорожного движения в стихах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19499"/>
            <a:ext cx="2381250" cy="32385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0"/>
            <a:ext cx="352044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Светофор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Только вышел я за двор –</a:t>
            </a:r>
            <a:br>
              <a:rPr lang="ru-RU" dirty="0" smtClean="0"/>
            </a:br>
            <a:r>
              <a:rPr lang="ru-RU" dirty="0" smtClean="0"/>
              <a:t>И увидел светофор. </a:t>
            </a:r>
            <a:br>
              <a:rPr lang="ru-RU" dirty="0" smtClean="0"/>
            </a:br>
            <a:r>
              <a:rPr lang="ru-RU" dirty="0" smtClean="0"/>
              <a:t>Загорелся красный свет –</a:t>
            </a:r>
            <a:br>
              <a:rPr lang="ru-RU" dirty="0" smtClean="0"/>
            </a:br>
            <a:r>
              <a:rPr lang="ru-RU" dirty="0" smtClean="0"/>
              <a:t>Нам вперёд дороги нет. </a:t>
            </a:r>
            <a:br>
              <a:rPr lang="ru-RU" dirty="0" smtClean="0"/>
            </a:br>
            <a:r>
              <a:rPr lang="ru-RU" dirty="0" smtClean="0"/>
              <a:t>Я стою и жду, когда же </a:t>
            </a:r>
            <a:br>
              <a:rPr lang="ru-RU" dirty="0" smtClean="0"/>
            </a:br>
            <a:r>
              <a:rPr lang="ru-RU" dirty="0" smtClean="0"/>
              <a:t>Можно мне идти, но даже </a:t>
            </a:r>
            <a:br>
              <a:rPr lang="ru-RU" dirty="0" smtClean="0"/>
            </a:br>
            <a:r>
              <a:rPr lang="ru-RU" dirty="0" smtClean="0"/>
              <a:t>Жёлтый свет, на удивленье. </a:t>
            </a:r>
            <a:br>
              <a:rPr lang="ru-RU" dirty="0" smtClean="0"/>
            </a:br>
            <a:r>
              <a:rPr lang="ru-RU" dirty="0" smtClean="0"/>
              <a:t>Не даёт мне разрешенья. </a:t>
            </a:r>
            <a:br>
              <a:rPr lang="ru-RU" dirty="0" smtClean="0"/>
            </a:br>
            <a:r>
              <a:rPr lang="ru-RU" dirty="0" smtClean="0"/>
              <a:t>Говорит мне:</a:t>
            </a:r>
            <a:br>
              <a:rPr lang="ru-RU" dirty="0" smtClean="0"/>
            </a:br>
            <a:r>
              <a:rPr lang="ru-RU" dirty="0" smtClean="0"/>
              <a:t>- Стой и жди! </a:t>
            </a:r>
            <a:br>
              <a:rPr lang="ru-RU" dirty="0" smtClean="0"/>
            </a:br>
            <a:r>
              <a:rPr lang="ru-RU" dirty="0" smtClean="0"/>
              <a:t>На зелёный свет - иди! </a:t>
            </a:r>
            <a:br>
              <a:rPr lang="ru-RU" dirty="0" smtClean="0"/>
            </a:br>
            <a:r>
              <a:rPr lang="ru-RU" dirty="0" smtClean="0"/>
              <a:t>Свет зелёный ярко светит –</a:t>
            </a:r>
            <a:br>
              <a:rPr lang="ru-RU" dirty="0" smtClean="0"/>
            </a:br>
            <a:r>
              <a:rPr lang="ru-RU" dirty="0" smtClean="0"/>
              <a:t>Проходите смело, дети!</a:t>
            </a:r>
            <a:br>
              <a:rPr lang="ru-RU" dirty="0" smtClean="0"/>
            </a:br>
            <a:r>
              <a:rPr lang="ru-RU" i="1" dirty="0" smtClean="0"/>
              <a:t>(Виктор Верёвка)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260648"/>
            <a:ext cx="352044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Дорога без разметки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в деревню этим летом </a:t>
            </a:r>
            <a:br>
              <a:rPr lang="ru-RU" dirty="0" smtClean="0"/>
            </a:br>
            <a:r>
              <a:rPr lang="ru-RU" dirty="0" smtClean="0"/>
              <a:t>Ездил на машине с дедом. </a:t>
            </a:r>
            <a:br>
              <a:rPr lang="ru-RU" dirty="0" smtClean="0"/>
            </a:br>
            <a:r>
              <a:rPr lang="ru-RU" dirty="0" smtClean="0"/>
              <a:t>На дороге здесь порой </a:t>
            </a:r>
            <a:br>
              <a:rPr lang="ru-RU" dirty="0" smtClean="0"/>
            </a:br>
            <a:r>
              <a:rPr lang="ru-RU" dirty="0" smtClean="0"/>
              <a:t>Нет разметки никакой. </a:t>
            </a:r>
            <a:br>
              <a:rPr lang="ru-RU" dirty="0" smtClean="0"/>
            </a:br>
            <a:r>
              <a:rPr lang="ru-RU" dirty="0" smtClean="0"/>
              <a:t>Ну и как тогда нам быть? </a:t>
            </a:r>
            <a:br>
              <a:rPr lang="ru-RU" dirty="0" smtClean="0"/>
            </a:br>
            <a:r>
              <a:rPr lang="ru-RU" dirty="0" smtClean="0"/>
              <a:t>Как её переходить? </a:t>
            </a:r>
            <a:br>
              <a:rPr lang="ru-RU" dirty="0" smtClean="0"/>
            </a:br>
            <a:r>
              <a:rPr lang="ru-RU" dirty="0" smtClean="0"/>
              <a:t>Если нет машин, то можно. </a:t>
            </a:r>
            <a:br>
              <a:rPr lang="ru-RU" dirty="0" smtClean="0"/>
            </a:br>
            <a:r>
              <a:rPr lang="ru-RU" dirty="0" smtClean="0"/>
              <a:t>Только очень осторожно: </a:t>
            </a:r>
            <a:br>
              <a:rPr lang="ru-RU" dirty="0" smtClean="0"/>
            </a:br>
            <a:r>
              <a:rPr lang="ru-RU" dirty="0" err="1" smtClean="0"/>
              <a:t>Влево-вправо</a:t>
            </a:r>
            <a:r>
              <a:rPr lang="ru-RU" dirty="0" smtClean="0"/>
              <a:t> посмотреть. </a:t>
            </a:r>
            <a:br>
              <a:rPr lang="ru-RU" dirty="0" smtClean="0"/>
            </a:br>
            <a:r>
              <a:rPr lang="ru-RU" dirty="0" smtClean="0"/>
              <a:t>Не бежать и не лететь! </a:t>
            </a:r>
            <a:br>
              <a:rPr lang="ru-RU" dirty="0" smtClean="0"/>
            </a:br>
            <a:r>
              <a:rPr lang="ru-RU" dirty="0" smtClean="0"/>
              <a:t>И без лишней суеты </a:t>
            </a:r>
            <a:br>
              <a:rPr lang="ru-RU" dirty="0" smtClean="0"/>
            </a:br>
            <a:r>
              <a:rPr lang="ru-RU" dirty="0" smtClean="0"/>
              <a:t>Перейдёшь дорогу ты!</a:t>
            </a:r>
            <a:br>
              <a:rPr lang="ru-RU" dirty="0" smtClean="0"/>
            </a:br>
            <a:r>
              <a:rPr lang="ru-RU" i="1" dirty="0" smtClean="0"/>
              <a:t>(Виктор Верёвка)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2" name="Picture 4" descr="Правила дорожного движения в стихах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38549"/>
            <a:ext cx="23812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Соблюдай правила пожарной безопасности и обращения с электроприборами.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1196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5600" u="sng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Запрещается:</a:t>
            </a:r>
            <a:endParaRPr lang="ru-RU" sz="5600" dirty="0" smtClean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1. Бросать горящие спички, окурки в помещениях.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2. Небрежно, беспечно обращаться огнём.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3. Выбрасывать горящую золу вблизи строений.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4. Оставлять открытыми двери печей, каминов.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5. Включать в одну розетку большое количество потребителей тока.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6. Использовать неисправную аппаратуру и приборы.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7. Пользоваться повреждёнными розетками. Пользоваться электрическими утюгами, плитками, чайниками без подставок из несгораемых материалов.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8. Пользоваться электрошнурами и проводами с нарушенной изоляцией.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9. Оставлять без присмотра топящиеся печи.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10. Ковырять в розетке ни пальцем, ни другими предметами.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11. Самим чинить и разбирать электроприборы.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u="sng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Разрешается:</a:t>
            </a:r>
            <a:endParaRPr lang="ru-RU" sz="5600" dirty="0" smtClean="0">
              <a:solidFill>
                <a:srgbClr val="00B050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1</a:t>
            </a:r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. Защищать дом от пожара.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2. В случае возникновения пожара вызвать пожарную охрану.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3. Использовать все имеющиеся средства для тушения пожара.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4</a:t>
            </a:r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. Подавать сигнал тревоги.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5. Встречать пожарных и сообщать им об очаге пожара.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6. Знать план эвакуации на случай пожара.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7. Кричать и звать на помощь взрослых.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8. Двигаться ползком или пригнувшись, если помещение сильно задымлено.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9. Вывести из горящего помещения людей, детей.</a:t>
            </a:r>
          </a:p>
          <a:p>
            <a:r>
              <a:rPr lang="ru-RU" sz="5600" dirty="0" smtClean="0">
                <a:latin typeface="Lucida Sans Unicode" pitchFamily="34" charset="0"/>
                <a:cs typeface="Lucida Sans Unicode" pitchFamily="34" charset="0"/>
              </a:rPr>
              <a:t>10. Набросить покрывало на пострадавшего.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Не шути с огн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009775" cy="2857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352044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 шутите с огнём!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Я- огонь! Я – друг ребят.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когда со мной шалят,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Становлюсь тогда врагом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сжигаю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кругом!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3140968"/>
            <a:ext cx="352044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Опасности праздничного салюта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Посмотрите, там и тут</a:t>
            </a:r>
            <a:br>
              <a:rPr lang="ru-RU" dirty="0" smtClean="0"/>
            </a:br>
            <a:r>
              <a:rPr lang="ru-RU" dirty="0" smtClean="0"/>
              <a:t>В небе плещется салют…</a:t>
            </a:r>
            <a:br>
              <a:rPr lang="ru-RU" dirty="0" smtClean="0"/>
            </a:br>
            <a:r>
              <a:rPr lang="ru-RU" dirty="0" smtClean="0"/>
              <a:t>Здорово, конечно,</a:t>
            </a:r>
            <a:br>
              <a:rPr lang="ru-RU" dirty="0" smtClean="0"/>
            </a:br>
            <a:r>
              <a:rPr lang="ru-RU" dirty="0" smtClean="0"/>
              <a:t>Если всё успешно.</a:t>
            </a:r>
          </a:p>
          <a:p>
            <a:pPr>
              <a:buNone/>
            </a:pPr>
            <a:r>
              <a:rPr lang="ru-RU" dirty="0" smtClean="0"/>
              <a:t>     Но </a:t>
            </a:r>
            <a:r>
              <a:rPr lang="ru-RU" dirty="0" smtClean="0"/>
              <a:t>опасность на пути</a:t>
            </a:r>
            <a:br>
              <a:rPr lang="ru-RU" dirty="0" smtClean="0"/>
            </a:br>
            <a:r>
              <a:rPr lang="ru-RU" dirty="0" smtClean="0"/>
              <a:t>Стережёт — не обойти!</a:t>
            </a:r>
            <a:br>
              <a:rPr lang="ru-RU" dirty="0" smtClean="0"/>
            </a:br>
            <a:r>
              <a:rPr lang="ru-RU" dirty="0" smtClean="0"/>
              <a:t>Если что пойдёт не так,</a:t>
            </a:r>
            <a:br>
              <a:rPr lang="ru-RU" dirty="0" smtClean="0"/>
            </a:br>
            <a:r>
              <a:rPr lang="ru-RU" dirty="0" smtClean="0"/>
              <a:t>Если в фейерверке брак,</a:t>
            </a:r>
            <a:br>
              <a:rPr lang="ru-RU" dirty="0" smtClean="0"/>
            </a:br>
            <a:r>
              <a:rPr lang="ru-RU" dirty="0" smtClean="0"/>
              <a:t>Или прочь не отбежали,</a:t>
            </a:r>
            <a:br>
              <a:rPr lang="ru-RU" dirty="0" smtClean="0"/>
            </a:br>
            <a:r>
              <a:rPr lang="ru-RU" dirty="0" smtClean="0"/>
              <a:t>Иль в окно кому попали,</a:t>
            </a:r>
            <a:br>
              <a:rPr lang="ru-RU" dirty="0" smtClean="0"/>
            </a:br>
            <a:r>
              <a:rPr lang="ru-RU" dirty="0" smtClean="0"/>
              <a:t>В общем, столько тут вопросов!</a:t>
            </a:r>
            <a:br>
              <a:rPr lang="ru-RU" dirty="0" smtClean="0"/>
            </a:br>
            <a:r>
              <a:rPr lang="ru-RU" dirty="0" smtClean="0"/>
              <a:t>Не пускай салют без </a:t>
            </a:r>
            <a:r>
              <a:rPr lang="ru-RU" dirty="0" smtClean="0"/>
              <a:t>спроса!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Хочешь </a:t>
            </a:r>
            <a:r>
              <a:rPr lang="ru-RU" dirty="0" smtClean="0"/>
              <a:t>ты салют устроить?</a:t>
            </a:r>
            <a:br>
              <a:rPr lang="ru-RU" dirty="0" smtClean="0"/>
            </a:br>
            <a:r>
              <a:rPr lang="ru-RU" dirty="0" smtClean="0"/>
              <a:t>Хорошо, не станем спорить,</a:t>
            </a:r>
            <a:br>
              <a:rPr lang="ru-RU" dirty="0" smtClean="0"/>
            </a:br>
            <a:r>
              <a:rPr lang="ru-RU" dirty="0" smtClean="0"/>
              <a:t>Только, чтоб не пострадать</a:t>
            </a:r>
            <a:br>
              <a:rPr lang="ru-RU" dirty="0" smtClean="0"/>
            </a:br>
            <a:r>
              <a:rPr lang="ru-RU" dirty="0" smtClean="0"/>
              <a:t>Нужно в помощь взрослых звать!</a:t>
            </a:r>
          </a:p>
          <a:p>
            <a:endParaRPr lang="ru-RU" dirty="0"/>
          </a:p>
        </p:txBody>
      </p:sp>
      <p:pic>
        <p:nvPicPr>
          <p:cNvPr id="18436" name="Picture 4" descr="Опасность праздничного салю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20764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924944"/>
            <a:ext cx="352044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Выключайте электроприборы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гости к вам пришли</a:t>
            </a:r>
            <a:br>
              <a:rPr lang="ru-RU" dirty="0" smtClean="0"/>
            </a:br>
            <a:r>
              <a:rPr lang="ru-RU" dirty="0" smtClean="0"/>
              <a:t>Или навестил вас друг,</a:t>
            </a:r>
            <a:br>
              <a:rPr lang="ru-RU" dirty="0" smtClean="0"/>
            </a:br>
            <a:r>
              <a:rPr lang="ru-RU" dirty="0" smtClean="0"/>
              <a:t>Перед тем, как с ним играть —</a:t>
            </a:r>
            <a:br>
              <a:rPr lang="ru-RU" dirty="0" smtClean="0"/>
            </a:br>
            <a:r>
              <a:rPr lang="ru-RU" dirty="0" smtClean="0"/>
              <a:t>Не забудьте выключить утюг!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Уходя тушите свет!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Знай, любые провода</a:t>
            </a:r>
            <a:br>
              <a:rPr lang="ru-RU" dirty="0" smtClean="0"/>
            </a:br>
            <a:r>
              <a:rPr lang="ru-RU" dirty="0" smtClean="0"/>
              <a:t>Повреждённые – беда!</a:t>
            </a:r>
            <a:br>
              <a:rPr lang="ru-RU" dirty="0" smtClean="0"/>
            </a:br>
            <a:r>
              <a:rPr lang="ru-RU" dirty="0" smtClean="0"/>
              <a:t>Ведь они опасны слишком –</a:t>
            </a:r>
            <a:br>
              <a:rPr lang="ru-RU" dirty="0" smtClean="0"/>
            </a:br>
            <a:r>
              <a:rPr lang="ru-RU" dirty="0" smtClean="0"/>
              <a:t>Замыкание как вспышка!</a:t>
            </a:r>
          </a:p>
          <a:p>
            <a:pPr>
              <a:buNone/>
            </a:pPr>
            <a:r>
              <a:rPr lang="ru-RU" dirty="0" smtClean="0"/>
              <a:t>    Дать </a:t>
            </a:r>
            <a:r>
              <a:rPr lang="ru-RU" dirty="0" smtClean="0"/>
              <a:t>друзьям такой совет</a:t>
            </a:r>
            <a:br>
              <a:rPr lang="ru-RU" dirty="0" smtClean="0"/>
            </a:br>
            <a:r>
              <a:rPr lang="ru-RU" dirty="0" smtClean="0"/>
              <a:t>Просто каждый может:</a:t>
            </a:r>
            <a:br>
              <a:rPr lang="ru-RU" dirty="0" smtClean="0"/>
            </a:br>
            <a:r>
              <a:rPr lang="ru-RU" dirty="0" smtClean="0"/>
              <a:t>Уходя тушите свет</a:t>
            </a:r>
            <a:br>
              <a:rPr lang="ru-RU" dirty="0" smtClean="0"/>
            </a:br>
            <a:r>
              <a:rPr lang="ru-RU" dirty="0" smtClean="0"/>
              <a:t>И приборы тоже!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88640"/>
            <a:ext cx="352044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Совет взрослым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Спички детям не игрушка –</a:t>
            </a:r>
            <a:br>
              <a:rPr lang="ru-RU" dirty="0" smtClean="0"/>
            </a:br>
            <a:r>
              <a:rPr lang="ru-RU" dirty="0" smtClean="0"/>
              <a:t>Не забудьте их убрать!</a:t>
            </a:r>
            <a:br>
              <a:rPr lang="ru-RU" dirty="0" smtClean="0"/>
            </a:br>
            <a:r>
              <a:rPr lang="ru-RU" dirty="0" smtClean="0"/>
              <a:t>Не оставьте на подушке,</a:t>
            </a:r>
            <a:br>
              <a:rPr lang="ru-RU" dirty="0" smtClean="0"/>
            </a:br>
            <a:r>
              <a:rPr lang="ru-RU" dirty="0" smtClean="0"/>
              <a:t>Не бросайте под кровать!</a:t>
            </a:r>
            <a:br>
              <a:rPr lang="ru-RU" dirty="0" smtClean="0"/>
            </a:br>
            <a:r>
              <a:rPr lang="ru-RU" dirty="0" smtClean="0"/>
              <a:t>Попадут ребенку в руки,</a:t>
            </a:r>
            <a:br>
              <a:rPr lang="ru-RU" dirty="0" smtClean="0"/>
            </a:br>
            <a:r>
              <a:rPr lang="ru-RU" dirty="0" smtClean="0"/>
              <a:t>И устроит он пожар.</a:t>
            </a:r>
            <a:br>
              <a:rPr lang="ru-RU" dirty="0" smtClean="0"/>
            </a:br>
            <a:r>
              <a:rPr lang="ru-RU" dirty="0" smtClean="0"/>
              <a:t>Вам тогда одни лишь муки,</a:t>
            </a:r>
            <a:br>
              <a:rPr lang="ru-RU" dirty="0" smtClean="0"/>
            </a:br>
            <a:r>
              <a:rPr lang="ru-RU" dirty="0" smtClean="0"/>
              <a:t>Превратится жизнь в кошмар!</a:t>
            </a:r>
            <a:endParaRPr lang="ru-RU" dirty="0"/>
          </a:p>
        </p:txBody>
      </p:sp>
      <p:pic>
        <p:nvPicPr>
          <p:cNvPr id="21506" name="Picture 2" descr="Пож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000250" cy="2857500"/>
          </a:xfrm>
          <a:prstGeom prst="rect">
            <a:avLst/>
          </a:prstGeom>
          <a:noFill/>
        </p:spPr>
      </p:pic>
      <p:pic>
        <p:nvPicPr>
          <p:cNvPr id="21508" name="Picture 4" descr="Звони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0764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1131</Words>
  <Application>Microsoft Office PowerPoint</Application>
  <PresentationFormat>Экран (4:3)</PresentationFormat>
  <Paragraphs>210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Каникулы должны быть безопасными! </vt:lpstr>
      <vt:lpstr>СОДЕРЖАНИЕ:</vt:lpstr>
      <vt:lpstr>Слайд 3</vt:lpstr>
      <vt:lpstr>Соблюдай правила ПДД. </vt:lpstr>
      <vt:lpstr>Слайд 5</vt:lpstr>
      <vt:lpstr>Слайд 6</vt:lpstr>
      <vt:lpstr>Соблюдай правила пожарной безопасности и обращения с электроприборами. </vt:lpstr>
      <vt:lpstr>Слайд 8</vt:lpstr>
      <vt:lpstr>Слайд 9</vt:lpstr>
      <vt:lpstr>Правила поведения на каникулах, когда ты один дома</vt:lpstr>
      <vt:lpstr>Слайд 11</vt:lpstr>
      <vt:lpstr> Правила личной безопасности на улице</vt:lpstr>
      <vt:lpstr>Соблюдай правила безопасности при обращении с животными. </vt:lpstr>
      <vt:lpstr>Слайд 14</vt:lpstr>
      <vt:lpstr>Слайд 15</vt:lpstr>
      <vt:lpstr>Слайд 16</vt:lpstr>
      <vt:lpstr>Не играй с острыми, колющими и режущими, легковоспламеняющимися и взрывоопасными предметами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Памятка при работе со столовыми и портновскими принадлежностями: : </vt:lpstr>
      <vt:lpstr>Соблюдай  федеральный закон «О комендантском часе для несовершеннолетних"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2014-01-08T16:11:51Z</dcterms:created>
  <dcterms:modified xsi:type="dcterms:W3CDTF">2014-01-08T20:03:52Z</dcterms:modified>
</cp:coreProperties>
</file>