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custShowLst>
    <p:custShow name="Произвольный показ 1" id="0">
      <p:sldLst>
        <p:sld r:id="rId2"/>
        <p:sld r:id="rId3"/>
        <p:sld r:id="rId4"/>
      </p:sldLst>
    </p:custShow>
  </p:custShow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11" autoAdjust="0"/>
  </p:normalViewPr>
  <p:slideViewPr>
    <p:cSldViewPr>
      <p:cViewPr>
        <p:scale>
          <a:sx n="100" d="100"/>
          <a:sy n="100" d="100"/>
        </p:scale>
        <p:origin x="-1098" y="-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-258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3E7F0A-288E-4433-8FFA-47F488596EB7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5D8C20-9B5F-4594-BEB7-92F6439D131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5D8C20-9B5F-4594-BEB7-92F6439D131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20D8-13F2-44A1-BC03-E6FC170C90A7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07A21CD-3CB1-41D4-9FE6-1EA8D001D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20D8-13F2-44A1-BC03-E6FC170C90A7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21CD-3CB1-41D4-9FE6-1EA8D001D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20D8-13F2-44A1-BC03-E6FC170C90A7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21CD-3CB1-41D4-9FE6-1EA8D001D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20D8-13F2-44A1-BC03-E6FC170C90A7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07A21CD-3CB1-41D4-9FE6-1EA8D001D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20D8-13F2-44A1-BC03-E6FC170C90A7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21CD-3CB1-41D4-9FE6-1EA8D001DA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20D8-13F2-44A1-BC03-E6FC170C90A7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21CD-3CB1-41D4-9FE6-1EA8D001D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20D8-13F2-44A1-BC03-E6FC170C90A7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07A21CD-3CB1-41D4-9FE6-1EA8D001DA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20D8-13F2-44A1-BC03-E6FC170C90A7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21CD-3CB1-41D4-9FE6-1EA8D001D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20D8-13F2-44A1-BC03-E6FC170C90A7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21CD-3CB1-41D4-9FE6-1EA8D001D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20D8-13F2-44A1-BC03-E6FC170C90A7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21CD-3CB1-41D4-9FE6-1EA8D001D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20D8-13F2-44A1-BC03-E6FC170C90A7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21CD-3CB1-41D4-9FE6-1EA8D001DA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B1020D8-13F2-44A1-BC03-E6FC170C90A7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07A21CD-3CB1-41D4-9FE6-1EA8D001DA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http://photoshop-ramki.ru/patterns/School/Jpg/School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43808" y="5733256"/>
            <a:ext cx="3456384" cy="1124744"/>
          </a:xfrm>
        </p:spPr>
        <p:txBody>
          <a:bodyPr>
            <a:normAutofit/>
          </a:bodyPr>
          <a:lstStyle/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Выполнил учитель начальных классов: </a:t>
            </a:r>
          </a:p>
          <a:p>
            <a:r>
              <a:rPr lang="ru-RU" sz="1400" dirty="0" smtClean="0">
                <a:solidFill>
                  <a:srgbClr val="002060"/>
                </a:solidFill>
              </a:rPr>
              <a:t>Сидякина Ольга Викторовна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51720" y="1988840"/>
            <a:ext cx="5283819" cy="21544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isometricOffAxis1Righ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/>
                <a:solidFill>
                  <a:schemeClr val="accent3"/>
                </a:solidFill>
                <a:effectLst/>
                <a:latin typeface="Book Antiqua" pitchFamily="18" charset="0"/>
              </a:rPr>
              <a:t>Решаем</a:t>
            </a:r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  <a:latin typeface="Book Antiqua" pitchFamily="18" charset="0"/>
              </a:rPr>
              <a:t> задачи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custDataLst>
      <p:tags r:id="rId1"/>
    </p:custDataLst>
  </p:cSld>
  <p:clrMapOvr>
    <a:masterClrMapping/>
  </p:clrMapOvr>
  <p:transition advClick="0" advTm="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23528" y="332656"/>
            <a:ext cx="8665024" cy="1037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Задачи на нахождение  неизвестного вычитаемого</a:t>
            </a:r>
            <a:r>
              <a:rPr kumimoji="0" lang="ru-RU" sz="36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br>
              <a:rPr kumimoji="0" lang="ru-RU" sz="36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36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Прямоугольник 6"/>
          <p:cNvSpPr>
            <a:spLocks noChangeArrowheads="1"/>
          </p:cNvSpPr>
          <p:nvPr/>
        </p:nvSpPr>
        <p:spPr bwMode="auto">
          <a:xfrm>
            <a:off x="179512" y="1844824"/>
            <a:ext cx="86407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В магазине было 34 банки компота. </a:t>
            </a:r>
            <a:r>
              <a:rPr lang="ru-RU" sz="2000" b="1" dirty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Когда несколько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банок продали, </a:t>
            </a:r>
            <a:r>
              <a:rPr lang="ru-RU" sz="2000" b="1" dirty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осталось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20 банок. </a:t>
            </a:r>
            <a:r>
              <a:rPr lang="ru-RU" sz="2000" b="1" dirty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Сколько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банок компота продали? </a:t>
            </a:r>
            <a:endParaRPr lang="ru-RU" sz="2000" b="1" dirty="0">
              <a:latin typeface="Times New Roman" pitchFamily="18" charset="0"/>
              <a:ea typeface="DejaVu Serif" pitchFamily="18" charset="0"/>
              <a:cs typeface="Times New Roman" pitchFamily="18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51520" y="3212976"/>
            <a:ext cx="5040560" cy="2805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Было 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34 б.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Продали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?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Осталось 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 б.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34-20=14 (б.)-продали.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Ответ: 14 банок.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://im3-tub-ru.yandex.net/i?id=231437405-6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437112"/>
            <a:ext cx="3275857" cy="242088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23528" y="332656"/>
            <a:ext cx="8665024" cy="1037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Задачи на нахождение  неизвестного уменьшаемого</a:t>
            </a:r>
            <a:r>
              <a:rPr kumimoji="0" lang="ru-RU" sz="36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br>
              <a:rPr kumimoji="0" lang="ru-RU" sz="36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36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Прямоугольник 6"/>
          <p:cNvSpPr>
            <a:spLocks noChangeArrowheads="1"/>
          </p:cNvSpPr>
          <p:nvPr/>
        </p:nvSpPr>
        <p:spPr bwMode="auto">
          <a:xfrm>
            <a:off x="323528" y="1556792"/>
            <a:ext cx="86407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На детской площадке было несколько качелей. </a:t>
            </a:r>
            <a:r>
              <a:rPr lang="ru-RU" sz="2000" b="1" dirty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Когда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три качели увезли в ремонт, на площадке осталось 7 качелей. </a:t>
            </a:r>
            <a:r>
              <a:rPr lang="ru-RU" sz="2000" b="1" dirty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Сколько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качелей было на площадке первоначально</a:t>
            </a:r>
            <a:r>
              <a:rPr lang="ru-RU" sz="2000" b="1" dirty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95536" y="2636912"/>
            <a:ext cx="7488832" cy="280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Было – ?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везли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3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Осталось 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 к.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3+7=10 (к.)- </a:t>
            </a:r>
            <a:r>
              <a:rPr lang="ru-RU" sz="2000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было на площадке </a:t>
            </a:r>
            <a:r>
              <a:rPr lang="ru-RU" sz="2000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первоначально.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Ответ: 10 качелей.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im4-tub-ru.yandex.net/i?id=132307638-3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509120"/>
            <a:ext cx="2699792" cy="234888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6"/>
          <p:cNvSpPr>
            <a:spLocks noChangeArrowheads="1"/>
          </p:cNvSpPr>
          <p:nvPr/>
        </p:nvSpPr>
        <p:spPr bwMode="auto">
          <a:xfrm>
            <a:off x="179512" y="1628800"/>
            <a:ext cx="86407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b="1" dirty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Один мальчик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поймал 12 рыбок, </a:t>
            </a:r>
            <a:r>
              <a:rPr lang="ru-RU" sz="2000" b="1" dirty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а другой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8 рыбок. </a:t>
            </a:r>
            <a:r>
              <a:rPr lang="ru-RU" sz="2000" b="1" dirty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На сколько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рыбок </a:t>
            </a:r>
            <a:r>
              <a:rPr lang="ru-RU" sz="2000" b="1" dirty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первый мальчик поймал больше второго? </a:t>
            </a: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251520" y="2492896"/>
            <a:ext cx="7705725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мальчик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12 р.</a:t>
            </a:r>
            <a:endParaRPr lang="ru-RU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на ?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endParaRPr lang="ru-RU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мальчик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 р.</a:t>
            </a:r>
          </a:p>
          <a:p>
            <a:endParaRPr lang="ru-RU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</a:p>
          <a:p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12-8=4 (р.)-на столько больше у первого мальчика.</a:t>
            </a:r>
          </a:p>
          <a:p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Ответ: на 4 рыбки.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23528" y="332656"/>
            <a:ext cx="8665024" cy="1037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Задачи на разностное сравнение №1</a:t>
            </a:r>
            <a:r>
              <a:rPr kumimoji="0" lang="ru-RU" sz="36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br>
              <a:rPr kumimoji="0" lang="ru-RU" sz="36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36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6" name="Группа 25"/>
          <p:cNvGrpSpPr>
            <a:grpSpLocks/>
          </p:cNvGrpSpPr>
          <p:nvPr/>
        </p:nvGrpSpPr>
        <p:grpSpPr bwMode="auto">
          <a:xfrm>
            <a:off x="2051720" y="2636912"/>
            <a:ext cx="216024" cy="792088"/>
            <a:chOff x="1907704" y="2777137"/>
            <a:chExt cx="261379" cy="579855"/>
          </a:xfrm>
        </p:grpSpPr>
        <p:sp>
          <p:nvSpPr>
            <p:cNvPr id="7" name="Правая круглая скобка 6"/>
            <p:cNvSpPr/>
            <p:nvPr/>
          </p:nvSpPr>
          <p:spPr>
            <a:xfrm>
              <a:off x="2051963" y="2777137"/>
              <a:ext cx="117120" cy="579855"/>
            </a:xfrm>
            <a:prstGeom prst="rightBracket">
              <a:avLst>
                <a:gd name="adj" fmla="val 83298"/>
              </a:avLst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8" name="Прямая со стрелкой 7"/>
            <p:cNvCxnSpPr/>
            <p:nvPr/>
          </p:nvCxnSpPr>
          <p:spPr>
            <a:xfrm flipH="1">
              <a:off x="1907704" y="2777137"/>
              <a:ext cx="157113" cy="0"/>
            </a:xfrm>
            <a:prstGeom prst="straightConnector1">
              <a:avLst/>
            </a:prstGeom>
            <a:ln w="19050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 flipH="1">
              <a:off x="1907704" y="3356992"/>
              <a:ext cx="164255" cy="0"/>
            </a:xfrm>
            <a:prstGeom prst="straightConnector1">
              <a:avLst/>
            </a:prstGeom>
            <a:ln w="19050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50" name="Picture 2" descr="http://www.aqua-mir.info/files/barbus_sumatranskiy/291009/barb_pol_bi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239740"/>
            <a:ext cx="2555776" cy="261826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6"/>
          <p:cNvSpPr>
            <a:spLocks noChangeArrowheads="1"/>
          </p:cNvSpPr>
          <p:nvPr/>
        </p:nvSpPr>
        <p:spPr bwMode="auto">
          <a:xfrm>
            <a:off x="395536" y="1484784"/>
            <a:ext cx="86407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b="1" dirty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Один арбуз весит 5 кг, а другой 8 кг. На сколько килограммов один арбуз легче другого?</a:t>
            </a: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468313" y="2395538"/>
            <a:ext cx="7705725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арбуз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5 кг</a:t>
            </a:r>
          </a:p>
          <a:p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на ?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</a:p>
          <a:p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арбуз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кг</a:t>
            </a:r>
          </a:p>
          <a:p>
            <a:endParaRPr lang="ru-RU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</a:p>
          <a:p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8-5=3(кг)-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а столько </a:t>
            </a:r>
            <a:r>
              <a:rPr lang="ru-RU" sz="2000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килограммов </a:t>
            </a:r>
            <a:r>
              <a:rPr lang="ru-RU" sz="2000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первый </a:t>
            </a:r>
            <a:r>
              <a:rPr lang="ru-RU" sz="2000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арбуз легче </a:t>
            </a:r>
            <a:r>
              <a:rPr lang="ru-RU" sz="2000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второго.</a:t>
            </a:r>
          </a:p>
          <a:p>
            <a:endParaRPr lang="ru-RU" sz="2000" dirty="0" smtClean="0">
              <a:latin typeface="Times New Roman" pitchFamily="18" charset="0"/>
              <a:ea typeface="DejaVu Serif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Ответ: на 3 килограмма.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332656"/>
            <a:ext cx="8665024" cy="1037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Задачи на разностное сравнение №2</a:t>
            </a:r>
            <a:r>
              <a:rPr kumimoji="0" lang="ru-RU" sz="36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br>
              <a:rPr kumimoji="0" lang="ru-RU" sz="36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36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5" name="Группа 25"/>
          <p:cNvGrpSpPr>
            <a:grpSpLocks/>
          </p:cNvGrpSpPr>
          <p:nvPr/>
        </p:nvGrpSpPr>
        <p:grpSpPr bwMode="auto">
          <a:xfrm>
            <a:off x="1979712" y="2564904"/>
            <a:ext cx="216024" cy="792088"/>
            <a:chOff x="1907704" y="2777137"/>
            <a:chExt cx="261379" cy="579855"/>
          </a:xfrm>
        </p:grpSpPr>
        <p:sp>
          <p:nvSpPr>
            <p:cNvPr id="6" name="Правая круглая скобка 5"/>
            <p:cNvSpPr/>
            <p:nvPr/>
          </p:nvSpPr>
          <p:spPr>
            <a:xfrm>
              <a:off x="2051963" y="2777137"/>
              <a:ext cx="117120" cy="579855"/>
            </a:xfrm>
            <a:prstGeom prst="rightBracket">
              <a:avLst>
                <a:gd name="adj" fmla="val 83298"/>
              </a:avLst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7" name="Прямая со стрелкой 6"/>
            <p:cNvCxnSpPr/>
            <p:nvPr/>
          </p:nvCxnSpPr>
          <p:spPr>
            <a:xfrm flipH="1">
              <a:off x="1907704" y="2777137"/>
              <a:ext cx="157113" cy="0"/>
            </a:xfrm>
            <a:prstGeom prst="straightConnector1">
              <a:avLst/>
            </a:prstGeom>
            <a:ln w="19050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 стрелкой 7"/>
            <p:cNvCxnSpPr/>
            <p:nvPr/>
          </p:nvCxnSpPr>
          <p:spPr>
            <a:xfrm flipH="1">
              <a:off x="1907704" y="3356992"/>
              <a:ext cx="164255" cy="0"/>
            </a:xfrm>
            <a:prstGeom prst="straightConnector1">
              <a:avLst/>
            </a:prstGeom>
            <a:ln w="19050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http://im4-tub-ru.yandex.net/i?id=188536707-53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365104"/>
            <a:ext cx="2699793" cy="249289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im6-tub-ru.yandex.net/i?id=156180895-5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32712" y="3068960"/>
            <a:ext cx="2011288" cy="344497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Содержание</a:t>
            </a: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00808"/>
            <a:ext cx="7812360" cy="4065315"/>
          </a:xfrm>
        </p:spPr>
        <p:txBody>
          <a:bodyPr>
            <a:normAutofit fontScale="92500" lnSpcReduction="10000"/>
          </a:bodyPr>
          <a:lstStyle/>
          <a:p>
            <a:pPr fontAlgn="base">
              <a:lnSpc>
                <a:spcPct val="80000"/>
              </a:lnSpc>
              <a:spcAft>
                <a:spcPct val="0"/>
              </a:spcAft>
              <a:buNone/>
              <a:defRPr/>
            </a:pPr>
            <a:r>
              <a:rPr lang="ru-RU" dirty="0" smtClean="0"/>
              <a:t>       </a:t>
            </a:r>
            <a:r>
              <a:rPr lang="ru-RU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Простые задачи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ахождение суммы;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величение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числа на несколько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единиц;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уменьшение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числа на несколько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единиц;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ахождение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неизвестного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слагаемого;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ахождение остатка;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ахождение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неизвестного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вычитаемого;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ахождение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неизвестного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уменьшаемого;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8. 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азностное сравнение;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lnSpc>
                <a:spcPct val="80000"/>
              </a:lnSpc>
              <a:spcAft>
                <a:spcPct val="0"/>
              </a:spcAft>
              <a:defRPr/>
            </a:pPr>
            <a:endParaRPr lang="ru-RU" dirty="0" smtClean="0">
              <a:ea typeface="DejaVu Serif" pitchFamily="18" charset="0"/>
              <a:cs typeface="DejaVu Serif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advClick="0" advTm="7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7544" y="1700808"/>
            <a:ext cx="8208912" cy="44644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Даша купила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5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тетрадей,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а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Коля купил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4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тетради.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Сколько всего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тетрадей купили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дети? </a:t>
            </a:r>
          </a:p>
          <a:p>
            <a:pPr>
              <a:buNone/>
            </a:pPr>
            <a:r>
              <a:rPr lang="ru-RU" sz="2000" dirty="0" smtClean="0">
                <a:latin typeface="DejaVu Serif" pitchFamily="18" charset="0"/>
                <a:ea typeface="DejaVu Serif" pitchFamily="18" charset="0"/>
                <a:cs typeface="DejaVu Sans" pitchFamily="34" charset="0"/>
              </a:rPr>
              <a:t> </a:t>
            </a:r>
          </a:p>
          <a:p>
            <a:pPr>
              <a:buNone/>
            </a:pPr>
            <a:r>
              <a:rPr lang="ru-RU" sz="2000" dirty="0" smtClean="0">
                <a:latin typeface="DejaVu Serif" pitchFamily="18" charset="0"/>
                <a:ea typeface="DejaVu Serif" pitchFamily="18" charset="0"/>
                <a:cs typeface="DejaVu Sans" pitchFamily="34" charset="0"/>
              </a:rPr>
              <a:t> </a:t>
            </a:r>
            <a:r>
              <a:rPr lang="ru-RU" sz="2000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Даша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?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Коля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 т. 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Решенние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+ 4 = 9 (т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.)-</a:t>
            </a:r>
            <a:r>
              <a:rPr lang="ru-RU" sz="2000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 всего тетрадей купили дети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Ответ: 9 тетрадей.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11560" y="3861048"/>
            <a:ext cx="69847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endParaRPr lang="ru-RU" sz="2400" dirty="0" smtClean="0">
              <a:latin typeface="Times New Roman" pitchFamily="18" charset="0"/>
              <a:ea typeface="DejaVu Serif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400" dirty="0" smtClean="0">
              <a:solidFill>
                <a:srgbClr val="FF0000"/>
              </a:solidFill>
              <a:latin typeface="Times New Roman" pitchFamily="18" charset="0"/>
              <a:ea typeface="DejaVu Serif" pitchFamily="18" charset="0"/>
              <a:cs typeface="Times New Roman" pitchFamily="18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65024" cy="1037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Задачи на нахождение суммы №1:</a:t>
            </a:r>
            <a: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/>
            </a:r>
            <a:b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авая фигурная скобка 14"/>
          <p:cNvSpPr/>
          <p:nvPr/>
        </p:nvSpPr>
        <p:spPr>
          <a:xfrm>
            <a:off x="1763688" y="2780928"/>
            <a:ext cx="288032" cy="1080120"/>
          </a:xfrm>
          <a:prstGeom prst="rightBrace">
            <a:avLst>
              <a:gd name="adj1" fmla="val 8333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1266" name="Picture 2" descr="http://im3-tub-ru.yandex.net/i?id=262355842-59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42097">
            <a:off x="7189441" y="4314278"/>
            <a:ext cx="1666169" cy="2065499"/>
          </a:xfrm>
          <a:prstGeom prst="rect">
            <a:avLst/>
          </a:prstGeom>
          <a:noFill/>
        </p:spPr>
      </p:pic>
      <p:pic>
        <p:nvPicPr>
          <p:cNvPr id="16" name="Picture 2" descr="http://im3-tub-ru.yandex.net/i?id=262355842-59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42097">
            <a:off x="6642505" y="4494695"/>
            <a:ext cx="1666169" cy="206549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54025" y="2359025"/>
            <a:ext cx="770413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Было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г.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Приехало – 5 г. 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Стало – ? г.</a:t>
            </a:r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395536" y="4149080"/>
            <a:ext cx="40322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+ 5 =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.)-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467544" y="4941168"/>
            <a:ext cx="5486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Ответ: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15 грузовиков.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23528" y="260648"/>
            <a:ext cx="8665024" cy="1037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n-lt"/>
                <a:ea typeface="+mn-ea"/>
                <a:cs typeface="+mn-cs"/>
              </a:rPr>
              <a:t>Задачи на нахождение суммы №2:</a:t>
            </a:r>
            <a:br>
              <a:rPr kumimoji="0" lang="ru-RU" sz="36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36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Прямоугольник 6"/>
          <p:cNvSpPr>
            <a:spLocks noChangeArrowheads="1"/>
          </p:cNvSpPr>
          <p:nvPr/>
        </p:nvSpPr>
        <p:spPr bwMode="auto">
          <a:xfrm>
            <a:off x="251520" y="1412776"/>
            <a:ext cx="86407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На стоянке было </a:t>
            </a:r>
            <a:r>
              <a:rPr lang="ru-RU" sz="24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10 </a:t>
            </a:r>
            <a:r>
              <a:rPr lang="ru-RU" sz="2400" b="1" dirty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грузовика. Вечером приехало ещё 5 грузовиков Сколько всего грузовиков на стоянке?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123728" y="4437112"/>
            <a:ext cx="2996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грузовиков всего на стоянке.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4" name="Picture 4" descr="http://im6-tub-ru.yandex.net/i?id=421193346-17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3560" y="4205114"/>
            <a:ext cx="3960440" cy="265288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484784"/>
            <a:ext cx="84249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У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Веры 27 фантиков,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а у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Лены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на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10 фантиков больше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. Сколько фантиков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у Лены ?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132856"/>
            <a:ext cx="4572000" cy="142199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endParaRPr lang="ru-RU" sz="2000" dirty="0" smtClean="0">
              <a:latin typeface="Times New Roman" pitchFamily="18" charset="0"/>
              <a:ea typeface="DejaVu Serif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У Веры - </a:t>
            </a:r>
            <a:r>
              <a:rPr lang="ru-RU" sz="2000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27 </a:t>
            </a:r>
            <a:r>
              <a:rPr lang="ru-RU" sz="2000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ф.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У </a:t>
            </a:r>
            <a:r>
              <a:rPr lang="ru-RU" sz="2000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Лены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? м.,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10 ф.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&gt;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3933056"/>
            <a:ext cx="296254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27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37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.)- у</a:t>
            </a:r>
            <a:r>
              <a:rPr lang="ru-RU" sz="2000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 Лены.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Ответ: 37 фантиков.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23528" y="332656"/>
            <a:ext cx="8665024" cy="1037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Задачи на увеличение числа на несколько единиц</a:t>
            </a:r>
            <a:r>
              <a:rPr kumimoji="0" lang="ru-RU" sz="36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br>
              <a:rPr kumimoji="0" lang="ru-RU" sz="36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36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7" name="Группа 12"/>
          <p:cNvGrpSpPr>
            <a:grpSpLocks/>
          </p:cNvGrpSpPr>
          <p:nvPr/>
        </p:nvGrpSpPr>
        <p:grpSpPr bwMode="auto">
          <a:xfrm>
            <a:off x="2051721" y="2348880"/>
            <a:ext cx="1152128" cy="600646"/>
            <a:chOff x="1979712" y="2708920"/>
            <a:chExt cx="1588821" cy="527752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3568533" y="2708920"/>
              <a:ext cx="0" cy="527752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 flipH="1">
              <a:off x="1979712" y="2708920"/>
              <a:ext cx="1584060" cy="0"/>
            </a:xfrm>
            <a:prstGeom prst="straightConnector1">
              <a:avLst/>
            </a:prstGeom>
            <a:ln w="19050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218" name="Picture 2" descr="http://www.izsunduka.ru/cat116/images/IS4994dbacb2be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9584" y="3761656"/>
            <a:ext cx="3744416" cy="309634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00808"/>
            <a:ext cx="82089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В первой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корзине лежало 25 яблок ,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а во второй на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4 яблока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меньше. Сколько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яблок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во второй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корзине? </a:t>
            </a:r>
            <a:endParaRPr lang="ru-RU" sz="2000" b="1" dirty="0">
              <a:latin typeface="Times New Roman" pitchFamily="18" charset="0"/>
              <a:ea typeface="DejaVu Serif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780928"/>
            <a:ext cx="4572000" cy="96949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I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корзине.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яб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 II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корзине.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 ?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яб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яб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&lt;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4005064"/>
            <a:ext cx="410022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21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яб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.)-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во второй </a:t>
            </a:r>
            <a:r>
              <a:rPr lang="ru-RU" sz="2000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корзине.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4869160"/>
            <a:ext cx="20735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Ответ</a:t>
            </a:r>
            <a:r>
              <a:rPr lang="ru-RU" dirty="0" smtClean="0"/>
              <a:t>:</a:t>
            </a:r>
            <a:r>
              <a:rPr lang="ru-RU" dirty="0" smtClean="0"/>
              <a:t> </a:t>
            </a:r>
            <a:r>
              <a:rPr lang="ru-RU" dirty="0" smtClean="0"/>
              <a:t>21 яблоко.</a:t>
            </a: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23528" y="332656"/>
            <a:ext cx="8665024" cy="1037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Задачи на уменьшение числа на несколько единиц</a:t>
            </a:r>
            <a:r>
              <a:rPr kumimoji="0" lang="ru-RU" sz="36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br>
              <a:rPr kumimoji="0" lang="ru-RU" sz="36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36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7" name="Группа 13"/>
          <p:cNvGrpSpPr>
            <a:grpSpLocks/>
          </p:cNvGrpSpPr>
          <p:nvPr/>
        </p:nvGrpSpPr>
        <p:grpSpPr bwMode="auto">
          <a:xfrm>
            <a:off x="2915817" y="3068960"/>
            <a:ext cx="1224136" cy="527050"/>
            <a:chOff x="2475004" y="2736320"/>
            <a:chExt cx="1520932" cy="527752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3995936" y="2736320"/>
              <a:ext cx="0" cy="527752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 flipH="1">
              <a:off x="2475004" y="2747448"/>
              <a:ext cx="1520932" cy="0"/>
            </a:xfrm>
            <a:prstGeom prst="straightConnector1">
              <a:avLst/>
            </a:prstGeom>
            <a:ln w="19050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194" name="Picture 2" descr="http://im5-tub-ru.yandex.net/i?id=324949666-47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3501008"/>
            <a:ext cx="2411760" cy="335699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72816"/>
            <a:ext cx="85689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У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Тани было всего 18 конфет. 8 шоколадных конфет и несколько леденцов.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Сколько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 леденцов у Тани? </a:t>
            </a:r>
            <a:endParaRPr lang="ru-RU" sz="2000" b="1" dirty="0">
              <a:latin typeface="Times New Roman" pitchFamily="18" charset="0"/>
              <a:ea typeface="DejaVu Serif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70892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Шоколадные -8 к.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18 к.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Леденцы -? к.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3933056"/>
            <a:ext cx="386015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10 (к.)-</a:t>
            </a:r>
            <a:r>
              <a:rPr lang="ru-RU" sz="2000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 леденцов у </a:t>
            </a:r>
            <a:r>
              <a:rPr lang="ru-RU" sz="2000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Тани.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5229200"/>
            <a:ext cx="21001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10 конфет.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23528" y="332656"/>
            <a:ext cx="8665024" cy="1037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Задачи на нахождение неизвестного слагаемого №1</a:t>
            </a:r>
            <a:r>
              <a:rPr kumimoji="0" lang="ru-RU" sz="36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br>
              <a:rPr kumimoji="0" lang="ru-RU" sz="36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36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2267744" y="2708920"/>
            <a:ext cx="288032" cy="864096"/>
          </a:xfrm>
          <a:prstGeom prst="rightBrace">
            <a:avLst>
              <a:gd name="adj1" fmla="val 8333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170" name="Picture 2" descr="http://im5-tub-ru.yandex.net/i?id=214073477-2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293096"/>
            <a:ext cx="2411760" cy="256490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23528" y="332656"/>
            <a:ext cx="8665024" cy="1037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Задачи на нахождение  слагаемого №2</a:t>
            </a:r>
            <a:r>
              <a:rPr kumimoji="0" lang="ru-RU" sz="36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br>
              <a:rPr kumimoji="0" lang="ru-RU" sz="36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36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Прямоугольник 6"/>
          <p:cNvSpPr>
            <a:spLocks noChangeArrowheads="1"/>
          </p:cNvSpPr>
          <p:nvPr/>
        </p:nvSpPr>
        <p:spPr bwMode="auto">
          <a:xfrm>
            <a:off x="251520" y="1844824"/>
            <a:ext cx="86407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В автобусе ехали 9 пассажиров. На остановке зашли ещё несколько пассажиров и их стало 15. Сколько пассажиров зашли на остановке?</a:t>
            </a:r>
            <a:endParaRPr lang="ru-RU" sz="2000" b="1" dirty="0">
              <a:latin typeface="Times New Roman" pitchFamily="18" charset="0"/>
              <a:ea typeface="DejaVu Serif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321297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Было 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 п..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Зашли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?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Стало 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15 п..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4797152"/>
            <a:ext cx="36679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15-9=6 (п.)- </a:t>
            </a:r>
            <a:r>
              <a:rPr lang="ru-RU" sz="2000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зашли на остановке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323850" y="5618163"/>
            <a:ext cx="57388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6 пассажиров.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http://opt.magictoyz.ru/image/cache/data/shop/products/BATTAT/68632-600x6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365104"/>
            <a:ext cx="2987824" cy="249289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23528" y="332656"/>
            <a:ext cx="8665024" cy="1037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Задачи на нахождение  остатка</a:t>
            </a:r>
            <a:r>
              <a:rPr kumimoji="0" lang="ru-RU" sz="36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br>
              <a:rPr kumimoji="0" lang="ru-RU" sz="36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36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Прямоугольник 6"/>
          <p:cNvSpPr>
            <a:spLocks noChangeArrowheads="1"/>
          </p:cNvSpPr>
          <p:nvPr/>
        </p:nvSpPr>
        <p:spPr bwMode="auto">
          <a:xfrm>
            <a:off x="107504" y="1844824"/>
            <a:ext cx="86407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b="1" dirty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На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ветке </a:t>
            </a:r>
            <a:r>
              <a:rPr lang="ru-RU" sz="2000" b="1" dirty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сидели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9 синиц . </a:t>
            </a:r>
            <a:r>
              <a:rPr lang="ru-RU" sz="2000" b="1" dirty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5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синиц улетело. </a:t>
            </a:r>
            <a:r>
              <a:rPr lang="ru-RU" sz="2000" b="1" dirty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Сколько </a:t>
            </a:r>
            <a:r>
              <a:rPr lang="ru-RU" sz="2000" b="1" dirty="0" smtClean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синиц </a:t>
            </a:r>
            <a:r>
              <a:rPr lang="ru-RU" sz="2000" b="1" dirty="0">
                <a:latin typeface="Times New Roman" pitchFamily="18" charset="0"/>
                <a:ea typeface="DejaVu Serif" pitchFamily="18" charset="0"/>
                <a:cs typeface="Times New Roman" pitchFamily="18" charset="0"/>
              </a:rPr>
              <a:t>осталось? 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51520" y="2564904"/>
            <a:ext cx="7705725" cy="3268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Было – 9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Улетели – 5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Осталось – ?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с.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9-5=4 (с.)- осталось.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Ответ: 4 синицы.</a:t>
            </a:r>
          </a:p>
          <a:p>
            <a:pPr>
              <a:lnSpc>
                <a:spcPct val="150000"/>
              </a:lnSpc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http://img0.liveinternet.ru/images/attach/c/4/80/709/80709000_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3789040"/>
            <a:ext cx="2627784" cy="306896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5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284</TotalTime>
  <Words>647</Words>
  <Application>Microsoft Office PowerPoint</Application>
  <PresentationFormat>Экран (4:3)</PresentationFormat>
  <Paragraphs>103</Paragraphs>
  <Slides>13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  <vt:variant>
        <vt:lpstr>Произвольные показы</vt:lpstr>
      </vt:variant>
      <vt:variant>
        <vt:i4>1</vt:i4>
      </vt:variant>
    </vt:vector>
  </HeadingPairs>
  <TitlesOfParts>
    <vt:vector size="15" baseType="lpstr">
      <vt:lpstr>Трек</vt:lpstr>
      <vt:lpstr>Слайд 1</vt:lpstr>
      <vt:lpstr>Содержание</vt:lpstr>
      <vt:lpstr>Задачи на нахождение суммы №1: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Произвольный показ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40</cp:revision>
  <dcterms:created xsi:type="dcterms:W3CDTF">2013-11-30T19:01:59Z</dcterms:created>
  <dcterms:modified xsi:type="dcterms:W3CDTF">2013-12-02T01:23:54Z</dcterms:modified>
</cp:coreProperties>
</file>