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C094-D09D-4601-A5AC-C081A858932E}" type="datetimeFigureOut">
              <a:rPr lang="ru-RU" smtClean="0"/>
              <a:pPr/>
              <a:t>25.10.2013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44B1C8A-C703-4958-9A0E-8F85E196CE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C094-D09D-4601-A5AC-C081A858932E}" type="datetimeFigureOut">
              <a:rPr lang="ru-RU" smtClean="0"/>
              <a:pPr/>
              <a:t>25.10.2013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B1C8A-C703-4958-9A0E-8F85E196CE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C094-D09D-4601-A5AC-C081A858932E}" type="datetimeFigureOut">
              <a:rPr lang="ru-RU" smtClean="0"/>
              <a:pPr/>
              <a:t>25.10.2013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B1C8A-C703-4958-9A0E-8F85E196CE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C094-D09D-4601-A5AC-C081A858932E}" type="datetimeFigureOut">
              <a:rPr lang="ru-RU" smtClean="0"/>
              <a:pPr/>
              <a:t>25.10.2013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44B1C8A-C703-4958-9A0E-8F85E196CE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C094-D09D-4601-A5AC-C081A858932E}" type="datetimeFigureOut">
              <a:rPr lang="ru-RU" smtClean="0"/>
              <a:pPr/>
              <a:t>25.10.2013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B1C8A-C703-4958-9A0E-8F85E196CE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C094-D09D-4601-A5AC-C081A858932E}" type="datetimeFigureOut">
              <a:rPr lang="ru-RU" smtClean="0"/>
              <a:pPr/>
              <a:t>25.10.2013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B1C8A-C703-4958-9A0E-8F85E196CE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C094-D09D-4601-A5AC-C081A858932E}" type="datetimeFigureOut">
              <a:rPr lang="ru-RU" smtClean="0"/>
              <a:pPr/>
              <a:t>25.10.2013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44B1C8A-C703-4958-9A0E-8F85E196CE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C094-D09D-4601-A5AC-C081A858932E}" type="datetimeFigureOut">
              <a:rPr lang="ru-RU" smtClean="0"/>
              <a:pPr/>
              <a:t>25.10.2013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B1C8A-C703-4958-9A0E-8F85E196CE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C094-D09D-4601-A5AC-C081A858932E}" type="datetimeFigureOut">
              <a:rPr lang="ru-RU" smtClean="0"/>
              <a:pPr/>
              <a:t>25.10.2013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B1C8A-C703-4958-9A0E-8F85E196CE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C094-D09D-4601-A5AC-C081A858932E}" type="datetimeFigureOut">
              <a:rPr lang="ru-RU" smtClean="0"/>
              <a:pPr/>
              <a:t>25.10.2013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B1C8A-C703-4958-9A0E-8F85E196CE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C094-D09D-4601-A5AC-C081A858932E}" type="datetimeFigureOut">
              <a:rPr lang="ru-RU" smtClean="0"/>
              <a:pPr/>
              <a:t>25.10.2013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B1C8A-C703-4958-9A0E-8F85E196CE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66BC094-D09D-4601-A5AC-C081A858932E}" type="datetimeFigureOut">
              <a:rPr lang="ru-RU" smtClean="0"/>
              <a:pPr/>
              <a:t>25.10.2013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44B1C8A-C703-4958-9A0E-8F85E196CE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57158" y="1357298"/>
            <a:ext cx="8458200" cy="1222375"/>
          </a:xfrm>
        </p:spPr>
        <p:txBody>
          <a:bodyPr>
            <a:normAutofit/>
          </a:bodyPr>
          <a:lstStyle/>
          <a:p>
            <a:r>
              <a:rPr lang="ru-RU" sz="5400" dirty="0" smtClean="0"/>
              <a:t>Смачивание</a:t>
            </a:r>
            <a:endParaRPr lang="ru-RU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5786446" y="6357958"/>
            <a:ext cx="3357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Воронина Е.Е., учитель физики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/>
          <p:nvPr/>
        </p:nvPicPr>
        <p:blipFill>
          <a:blip r:embed="rId2">
            <a:lum bright="10000" contrast="30000"/>
          </a:blip>
          <a:srcRect/>
          <a:stretch>
            <a:fillRect/>
          </a:stretch>
        </p:blipFill>
        <p:spPr bwMode="auto">
          <a:xfrm>
            <a:off x="285720" y="500042"/>
            <a:ext cx="2762264" cy="3462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000364" y="214290"/>
            <a:ext cx="614363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При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равновесии жидкости в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капилляре: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b="1" i="1" baseline="-25000" dirty="0" err="1" smtClean="0">
                <a:latin typeface="Times New Roman" pitchFamily="18" charset="0"/>
                <a:cs typeface="Times New Roman" pitchFamily="18" charset="0"/>
              </a:rPr>
              <a:t>пов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=mg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, где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baseline="-25000" dirty="0" err="1" smtClean="0">
                <a:latin typeface="Times New Roman" pitchFamily="18" charset="0"/>
                <a:cs typeface="Times New Roman" pitchFamily="18" charset="0"/>
              </a:rPr>
              <a:t>пов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=F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baseline="-25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sz="2200" i="1" dirty="0" err="1" smtClean="0">
                <a:latin typeface="Times New Roman" pitchFamily="18" charset="0"/>
                <a:cs typeface="Times New Roman" pitchFamily="18" charset="0"/>
              </a:rPr>
              <a:t>з-н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Ньютона)</a:t>
            </a: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При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хорошем смачивании жидкостью стенок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капилляра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можно считать, что мениск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имеет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форму полусферы, радиус которой г равен радиусу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капилляра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При этом длина контура,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ограничивающего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поверхность жидкости, равна длине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окружности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радиусом г :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F=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en-US" sz="22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Найдем массу столба жидкости объемом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400" b="1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m=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v=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400" b="1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h.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/>
          </a:p>
          <a:p>
            <a:endParaRPr lang="ru-RU" sz="2400" dirty="0"/>
          </a:p>
          <a:p>
            <a:endParaRPr lang="ru-RU" sz="2400" i="1" dirty="0" smtClean="0"/>
          </a:p>
          <a:p>
            <a:endParaRPr lang="ru-RU" sz="2400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42844" y="4429132"/>
            <a:ext cx="8786842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	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Подставляя выражения для силы поверхностного натяжения и массы в условие равновесие жидкости в капилляре, получаем</a:t>
            </a:r>
          </a:p>
          <a:p>
            <a:r>
              <a:rPr lang="ru-RU" sz="2200" i="1" dirty="0" err="1" smtClean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200" i="1" dirty="0" err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ru-RU" sz="2200" i="1" dirty="0" err="1" smtClean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200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h g,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откуда высота подъема жидкости в капилляре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5572140"/>
            <a:ext cx="1476379" cy="1087858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71480"/>
            <a:ext cx="8686800" cy="564360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Поверхностное натяжение — </a:t>
            </a:r>
            <a:r>
              <a:rPr lang="ru-RU" dirty="0" smtClean="0"/>
              <a:t>явление молекулярного давления на жидкость, вызванное притяжением молекул поверхностного слоя к молекулам внутри жидкости. </a:t>
            </a:r>
          </a:p>
          <a:p>
            <a:pPr>
              <a:buNone/>
            </a:pPr>
            <a:r>
              <a:rPr lang="ru-RU" b="1" dirty="0" smtClean="0"/>
              <a:t>Поверхностная энергия — </a:t>
            </a:r>
            <a:r>
              <a:rPr lang="ru-RU" dirty="0" smtClean="0"/>
              <a:t>дополнительная потенциальная энергия молекул поверхностного слоя жидкости.</a:t>
            </a:r>
          </a:p>
          <a:p>
            <a:pPr>
              <a:buNone/>
            </a:pPr>
            <a:r>
              <a:rPr lang="ru-RU" b="1" dirty="0" smtClean="0"/>
              <a:t>Сила поверхностного натяжения - </a:t>
            </a:r>
            <a:r>
              <a:rPr lang="ru-RU" dirty="0" smtClean="0"/>
              <a:t>сила, направленная по касательной к поверхности жидкости, перпендикулярно участку контура, ограничивающего поверхность, в сторону ее сокращения.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572295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500" b="1" dirty="0" smtClean="0"/>
              <a:t>Смачивание — </a:t>
            </a:r>
            <a:r>
              <a:rPr lang="ru-RU" sz="2500" dirty="0" smtClean="0"/>
              <a:t>искривление поверхности жидкости у поверхности твердого тела в результате взаимодействия молекул жидкости с молекулами твердого тела. </a:t>
            </a:r>
          </a:p>
          <a:p>
            <a:pPr>
              <a:buNone/>
            </a:pPr>
            <a:r>
              <a:rPr lang="ru-RU" sz="2500" b="1" dirty="0" smtClean="0"/>
              <a:t>Жидкость смачивает поверхность, </a:t>
            </a:r>
            <a:r>
              <a:rPr lang="ru-RU" sz="2500" dirty="0" smtClean="0"/>
              <a:t>если силы притяжения между молекулами жидкости меньше сил притяжения между молекулами жидкости и твердого тела. </a:t>
            </a:r>
          </a:p>
          <a:p>
            <a:pPr>
              <a:buNone/>
            </a:pPr>
            <a:r>
              <a:rPr lang="ru-RU" sz="2500" b="1" dirty="0" smtClean="0"/>
              <a:t>Жидкость не смачивает поверхность, </a:t>
            </a:r>
            <a:r>
              <a:rPr lang="ru-RU" sz="2500" dirty="0" smtClean="0"/>
              <a:t>если силы притяжения между молекулами жидкости больше сил притяжения между молекулами жидкости и твердого тела. </a:t>
            </a:r>
          </a:p>
          <a:p>
            <a:pPr>
              <a:buNone/>
            </a:pPr>
            <a:r>
              <a:rPr lang="ru-RU" sz="2500" b="1" dirty="0" smtClean="0"/>
              <a:t>Мениск  —  </a:t>
            </a:r>
            <a:r>
              <a:rPr lang="ru-RU" sz="2500" dirty="0" smtClean="0"/>
              <a:t>форма  поверхности жидкости вблизи стенки сосуда. </a:t>
            </a:r>
          </a:p>
          <a:p>
            <a:pPr>
              <a:buNone/>
            </a:pPr>
            <a:r>
              <a:rPr lang="ru-RU" sz="2500" b="1" dirty="0" smtClean="0"/>
              <a:t>Угол смачивания — </a:t>
            </a:r>
            <a:r>
              <a:rPr lang="ru-RU" sz="2500" dirty="0" smtClean="0"/>
              <a:t>угол между плоскостью, касательной к поверхности жидкости и стенкой. </a:t>
            </a:r>
          </a:p>
          <a:p>
            <a:pPr>
              <a:buNone/>
            </a:pPr>
            <a:r>
              <a:rPr lang="ru-RU" sz="2500" b="1" dirty="0" smtClean="0"/>
              <a:t>Капиллярность — </a:t>
            </a:r>
            <a:r>
              <a:rPr lang="ru-RU" sz="2500" dirty="0" smtClean="0"/>
              <a:t>явление подъема или опускания жидкости в узких сосудах (капиллярах).</a:t>
            </a:r>
            <a:endParaRPr lang="ru-RU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140</TotalTime>
  <Words>157</Words>
  <Application>Microsoft Office PowerPoint</Application>
  <PresentationFormat>Экран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Трек</vt:lpstr>
      <vt:lpstr>Смачивание</vt:lpstr>
      <vt:lpstr>Слайд 2</vt:lpstr>
      <vt:lpstr>Слайд 3</vt:lpstr>
      <vt:lpstr>Слайд 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Антон</dc:creator>
  <cp:lastModifiedBy>NMR</cp:lastModifiedBy>
  <cp:revision>7</cp:revision>
  <dcterms:created xsi:type="dcterms:W3CDTF">2009-03-30T13:08:22Z</dcterms:created>
  <dcterms:modified xsi:type="dcterms:W3CDTF">2013-10-25T03:23:17Z</dcterms:modified>
</cp:coreProperties>
</file>