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1" r:id="rId3"/>
    <p:sldId id="293" r:id="rId4"/>
    <p:sldId id="298" r:id="rId5"/>
    <p:sldId id="258" r:id="rId6"/>
    <p:sldId id="259" r:id="rId7"/>
    <p:sldId id="260" r:id="rId8"/>
    <p:sldId id="280" r:id="rId9"/>
    <p:sldId id="282" r:id="rId10"/>
    <p:sldId id="289" r:id="rId11"/>
    <p:sldId id="301" r:id="rId12"/>
    <p:sldId id="261" r:id="rId13"/>
    <p:sldId id="262" r:id="rId14"/>
    <p:sldId id="263" r:id="rId15"/>
    <p:sldId id="309" r:id="rId16"/>
    <p:sldId id="31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92" autoAdjust="0"/>
    <p:restoredTop sz="94660"/>
  </p:normalViewPr>
  <p:slideViewPr>
    <p:cSldViewPr>
      <p:cViewPr varScale="1">
        <p:scale>
          <a:sx n="100" d="100"/>
          <a:sy n="100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593138-DE06-49E3-9CB7-27C6EDE24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D4D4-2627-4D26-9E8F-839BF6661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03CF-125A-4B99-B648-A19646B13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1CB0AE-5F9E-47C5-9DE8-15A092EAC1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B86FBF-23DF-4849-B3F5-4B1ECB9A7F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3290-E12B-4460-9D14-D04E37D523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15F0-57FD-4845-927F-82D861105C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AD6313-9027-4D40-82F0-8508B7E635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37B1-D594-4FF7-8166-AB2D8090E8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9C0F34-9979-48B7-833B-CB1297A0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5C771-3193-4155-8F27-8C5B257D2C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213A6C-6278-415F-8FE1-F405F4B8E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split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phyzika.ru/images/polyarizSvet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57224" y="0"/>
            <a:ext cx="8072494" cy="260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atang" pitchFamily="18" charset="-127"/>
                <a:ea typeface="Batang" pitchFamily="18" charset="-127"/>
              </a:rPr>
              <a:t>Поляризация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atang" pitchFamily="18" charset="-127"/>
              <a:ea typeface="Batang" pitchFamily="18" charset="-127"/>
            </a:endParaRPr>
          </a:p>
          <a:p>
            <a:pPr algn="ctr">
              <a:spcBef>
                <a:spcPct val="50000"/>
              </a:spcBef>
            </a:pP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atang" pitchFamily="18" charset="-127"/>
                <a:ea typeface="Batang" pitchFamily="18" charset="-127"/>
              </a:rPr>
              <a:t>света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7786" y="648866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Сигаева</a:t>
            </a:r>
            <a:r>
              <a:rPr lang="ru-RU" dirty="0" smtClean="0">
                <a:solidFill>
                  <a:schemeClr val="bg1"/>
                </a:solidFill>
              </a:rPr>
              <a:t> В.В., учитель физики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D animatio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071678"/>
            <a:ext cx="2735262" cy="2735263"/>
          </a:xfrm>
          <a:prstGeom prst="rect">
            <a:avLst/>
          </a:prstGeom>
          <a:noFill/>
        </p:spPr>
      </p:pic>
      <p:pic>
        <p:nvPicPr>
          <p:cNvPr id="35844" name="Picture 4" descr="3D anim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133600"/>
            <a:ext cx="3743325" cy="2632075"/>
          </a:xfrm>
          <a:prstGeom prst="rect">
            <a:avLst/>
          </a:prstGeom>
          <a:noFill/>
        </p:spPr>
      </p:pic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187450" y="333375"/>
            <a:ext cx="67691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Виды поляризации света 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Свет поляризованный по кругу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785786" y="5000636"/>
            <a:ext cx="72723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Частным случаем эллиптически-поляризованной волны </a:t>
            </a:r>
            <a:br>
              <a:rPr lang="ru-RU" sz="2000" dirty="0"/>
            </a:br>
            <a:r>
              <a:rPr lang="ru-RU" sz="2000" dirty="0"/>
              <a:t>( в случае, когда амплитуды двух взаимно перпендикулярных волн равны) является волна с </a:t>
            </a:r>
            <a:r>
              <a:rPr lang="ru-RU" sz="2000" b="1" i="1" dirty="0">
                <a:solidFill>
                  <a:srgbClr val="FF0000"/>
                </a:solidFill>
              </a:rPr>
              <a:t>круговой поляризацией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115888"/>
            <a:ext cx="8748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Способы получения поляризованного света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accent1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28596" y="1071546"/>
            <a:ext cx="820896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u="sng" dirty="0" smtClean="0">
                <a:solidFill>
                  <a:srgbClr val="FF0000"/>
                </a:solidFill>
              </a:rPr>
              <a:t>Лазеры</a:t>
            </a:r>
            <a:endParaRPr lang="ru-RU" sz="2000" b="1" i="1" dirty="0"/>
          </a:p>
          <a:p>
            <a:pPr algn="just">
              <a:spcBef>
                <a:spcPct val="50000"/>
              </a:spcBef>
            </a:pPr>
            <a:r>
              <a:rPr lang="ru-RU" sz="2000" dirty="0" smtClean="0"/>
              <a:t>Свет, генерируемый лазером является плоскополяризованным за счет того, что имеет место не спонтанное, как в случае нагретых тел, а стимулированное излучение, при котором испускаемые фотоны в точности совпадают по частоте, фазе и направлению с фотонами, стимулировавшими излучение возбужденных атомов.</a:t>
            </a:r>
            <a:endParaRPr lang="ru-RU" sz="2000" dirty="0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57158" y="3500438"/>
            <a:ext cx="792003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u="sng" dirty="0" smtClean="0">
                <a:solidFill>
                  <a:srgbClr val="FF0000"/>
                </a:solidFill>
              </a:rPr>
              <a:t>Рассеяние света</a:t>
            </a:r>
            <a:r>
              <a:rPr lang="ru-RU" sz="2000" b="1" i="1" u="sng" dirty="0" smtClean="0"/>
              <a:t>  </a:t>
            </a:r>
            <a:endParaRPr lang="ru-RU" sz="2000" b="1" i="1" u="sng" dirty="0"/>
          </a:p>
          <a:p>
            <a:pPr algn="just">
              <a:spcBef>
                <a:spcPct val="50000"/>
              </a:spcBef>
            </a:pPr>
            <a:r>
              <a:rPr lang="ru-RU" sz="2000" dirty="0"/>
              <a:t>Свет, </a:t>
            </a:r>
            <a:r>
              <a:rPr lang="ru-RU" sz="2000" dirty="0" smtClean="0"/>
              <a:t>рассеянный в </a:t>
            </a:r>
            <a:r>
              <a:rPr lang="ru-RU" sz="2000" dirty="0"/>
              <a:t>направлении перпендикулярном пучку плоско поляризован.</a:t>
            </a:r>
            <a:r>
              <a:rPr lang="ru-RU" sz="2000" i="1" u="sng" dirty="0"/>
              <a:t> </a:t>
            </a:r>
            <a:endParaRPr lang="ru-RU" sz="20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28596" y="214290"/>
            <a:ext cx="7488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Поляризация </a:t>
            </a:r>
            <a:r>
              <a:rPr lang="ru-RU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 отражении и </a:t>
            </a:r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преломлении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5288" y="620713"/>
            <a:ext cx="79216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Если естественный свет падает на отражающую поверхность диэлектрика (стекла, слюды и т. п.) под углом </a:t>
            </a:r>
            <a:r>
              <a:rPr lang="ru-RU" dirty="0" err="1"/>
              <a:t>α</a:t>
            </a:r>
            <a:r>
              <a:rPr lang="ru-RU" dirty="0"/>
              <a:t>, удовлетворяющим условию </a:t>
            </a:r>
            <a:r>
              <a:rPr lang="ru-RU" dirty="0" err="1"/>
              <a:t>Брюстера</a:t>
            </a:r>
            <a:r>
              <a:rPr lang="ru-RU" dirty="0"/>
              <a:t>: 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419475" y="1557338"/>
          <a:ext cx="1090613" cy="788987"/>
        </p:xfrm>
        <a:graphic>
          <a:graphicData uri="http://schemas.openxmlformats.org/presentationml/2006/ole">
            <p:oleObj spid="_x0000_s7172" name="Формула" r:id="rId3" imgW="596880" imgH="431640" progId="Equation.3">
              <p:embed/>
            </p:oleObj>
          </a:graphicData>
        </a:graphic>
      </p:graphicFrame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1331913" y="2997200"/>
            <a:ext cx="4427537" cy="3644900"/>
            <a:chOff x="2971" y="2024"/>
            <a:chExt cx="2789" cy="2296"/>
          </a:xfrm>
        </p:grpSpPr>
        <p:pic>
          <p:nvPicPr>
            <p:cNvPr id="7174" name="Picture 6" descr="Malouse_image01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07" y="2205"/>
              <a:ext cx="2180" cy="1901"/>
            </a:xfrm>
            <a:prstGeom prst="rect">
              <a:avLst/>
            </a:prstGeom>
            <a:noFill/>
          </p:spPr>
        </p:pic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2971" y="2222"/>
              <a:ext cx="113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/>
                <a:t>естественный свет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4059" y="2024"/>
              <a:ext cx="1701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/>
                <a:t>отраженный плоскополяризованный луч</a:t>
              </a:r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3379" y="3800"/>
              <a:ext cx="1701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/>
                <a:t>преломленный  частично поляризованный луч</a:t>
              </a:r>
            </a:p>
          </p:txBody>
        </p:sp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859338" y="1628775"/>
            <a:ext cx="4284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то отраженная волна оказывается </a:t>
            </a:r>
            <a:r>
              <a:rPr lang="ru-RU" dirty="0" err="1"/>
              <a:t>плоскополяризованной</a:t>
            </a:r>
            <a:r>
              <a:rPr lang="ru-RU" dirty="0"/>
              <a:t> 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00563" y="3933825"/>
            <a:ext cx="230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>
                <a:solidFill>
                  <a:srgbClr val="FF0000"/>
                </a:solidFill>
              </a:rPr>
              <a:t>3-5% падающего света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156325" y="2636838"/>
            <a:ext cx="2987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У отраженной волны вектор Е перпендикулярен к плоскости падения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4211638" y="3500438"/>
            <a:ext cx="1944687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003800" y="4724400"/>
            <a:ext cx="36718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 преломленной (прошедшей во вторую среду) волне энергия колебаний в плоскости падения будет больше, чем в перпендикулярной плоскости, и волна частично поляризована. 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4211638" y="5516563"/>
            <a:ext cx="792162" cy="144462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95288" y="2708275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«черное зеркало»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00034" y="928670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На практике пользуются многократным отражением волны от «стопы пластин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1428728" y="2143116"/>
            <a:ext cx="585791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00364" y="5857892"/>
            <a:ext cx="27987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solidFill>
                  <a:srgbClr val="FF0000"/>
                </a:solidFill>
              </a:rPr>
              <a:t>Стопа Столетова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28596" y="214290"/>
            <a:ext cx="7488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Поляризация </a:t>
            </a:r>
            <a:r>
              <a:rPr lang="ru-RU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 отражении и </a:t>
            </a:r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преломлении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9219" name="AutoShape 3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9220" name="Picture 4" descr="3-1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71546"/>
            <a:ext cx="5231710" cy="2571768"/>
          </a:xfrm>
          <a:prstGeom prst="rect">
            <a:avLst/>
          </a:prstGeom>
          <a:noFill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57158" y="357166"/>
            <a:ext cx="7993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Поляризация при двойном лучепреломлении в кристаллах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929066"/>
            <a:ext cx="857256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Прохождение света через кристалл исландского шпата (двойное). </a:t>
            </a:r>
          </a:p>
          <a:p>
            <a:endParaRPr lang="ru-RU" sz="2000" dirty="0" smtClean="0"/>
          </a:p>
          <a:p>
            <a:r>
              <a:rPr lang="ru-RU" sz="2000" dirty="0"/>
              <a:t>В</a:t>
            </a:r>
            <a:r>
              <a:rPr lang="ru-RU" sz="2000" dirty="0" smtClean="0"/>
              <a:t> кристаллах существует одно или несколько направлений, вдоль которых скорость света не зависит от ориентировки вектора Е. Эти направления называются </a:t>
            </a:r>
            <a:r>
              <a:rPr lang="ru-RU" sz="2000" b="1" i="1" dirty="0" smtClean="0">
                <a:solidFill>
                  <a:srgbClr val="FF0000"/>
                </a:solidFill>
              </a:rPr>
              <a:t>оптическими осями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кристалла. 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87338" y="115888"/>
            <a:ext cx="8677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i="1" u="sng" dirty="0">
                <a:solidFill>
                  <a:srgbClr val="FF0000"/>
                </a:solidFill>
              </a:rPr>
              <a:t>Поляризация при прохождении света через поглощающие анизотропные </a:t>
            </a:r>
            <a:r>
              <a:rPr lang="ru-RU" sz="2000" b="1" i="1" u="sng" dirty="0" smtClean="0">
                <a:solidFill>
                  <a:srgbClr val="FF0000"/>
                </a:solidFill>
              </a:rPr>
              <a:t>вещества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428596" y="1142984"/>
            <a:ext cx="81439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Нанося на стекло тонкий слой чешуйчатых кристалликов турмалина или </a:t>
            </a:r>
            <a:r>
              <a:rPr lang="ru-RU" sz="2000" dirty="0" err="1"/>
              <a:t>герапатита</a:t>
            </a:r>
            <a:r>
              <a:rPr lang="ru-RU" sz="2000" dirty="0"/>
              <a:t> получают так называемые </a:t>
            </a:r>
            <a:r>
              <a:rPr lang="ru-RU" sz="2000" b="1" i="1" dirty="0">
                <a:solidFill>
                  <a:srgbClr val="FF0000"/>
                </a:solidFill>
              </a:rPr>
              <a:t>поляроиды</a:t>
            </a:r>
          </a:p>
        </p:txBody>
      </p:sp>
      <p:pic>
        <p:nvPicPr>
          <p:cNvPr id="56327" name="Picture 7" descr="5101_59709"/>
          <p:cNvPicPr>
            <a:picLocks noChangeAspect="1" noChangeArrowheads="1"/>
          </p:cNvPicPr>
          <p:nvPr/>
        </p:nvPicPr>
        <p:blipFill>
          <a:blip r:embed="rId2"/>
          <a:srcRect t="20341" b="24934"/>
          <a:stretch>
            <a:fillRect/>
          </a:stretch>
        </p:blipFill>
        <p:spPr bwMode="auto">
          <a:xfrm>
            <a:off x="2143108" y="5440363"/>
            <a:ext cx="2592387" cy="1417637"/>
          </a:xfrm>
          <a:prstGeom prst="rect">
            <a:avLst/>
          </a:prstGeom>
          <a:noFill/>
        </p:spPr>
      </p:pic>
      <p:pic>
        <p:nvPicPr>
          <p:cNvPr id="56330" name="Picture 10" descr="http://licrym.org/images/2/2d/Poljaroidi-ort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14554"/>
            <a:ext cx="3857620" cy="2893215"/>
          </a:xfrm>
          <a:prstGeom prst="rect">
            <a:avLst/>
          </a:prstGeom>
          <a:noFill/>
        </p:spPr>
      </p:pic>
      <p:pic>
        <p:nvPicPr>
          <p:cNvPr id="10" name="Picture 3" descr="История очков Polaroi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071678"/>
            <a:ext cx="3000396" cy="413748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28596" y="357166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Применение поляризации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accent1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14298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Регулировка </a:t>
            </a:r>
            <a:r>
              <a:rPr lang="ru-RU" sz="2000" dirty="0"/>
              <a:t>освещения и гашение </a:t>
            </a:r>
            <a:r>
              <a:rPr lang="ru-RU" sz="2000" dirty="0" smtClean="0"/>
              <a:t>бликов;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Гашение </a:t>
            </a:r>
            <a:r>
              <a:rPr lang="ru-RU" sz="2000" dirty="0"/>
              <a:t>света, зеркально отраженного от гладких диэлектрических </a:t>
            </a:r>
            <a:r>
              <a:rPr lang="ru-RU" sz="2000" dirty="0" smtClean="0"/>
              <a:t>поверхностей;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/>
              <a:t>Поляризационная </a:t>
            </a:r>
            <a:r>
              <a:rPr lang="ru-RU" sz="2000" dirty="0" smtClean="0"/>
              <a:t>микроскопия;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/>
              <a:t>Усиление </a:t>
            </a:r>
            <a:r>
              <a:rPr lang="ru-RU" sz="2000" dirty="0" smtClean="0"/>
              <a:t>контраста;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/>
              <a:t>Кристаллографические исследования и фотоупругий анализ</a:t>
            </a:r>
            <a:endParaRPr lang="ru-RU" sz="2000" dirty="0" smtClean="0"/>
          </a:p>
          <a:p>
            <a:pPr marL="457200" indent="-457200">
              <a:buAutoNum type="arabicParenR"/>
            </a:pPr>
            <a:endParaRPr lang="ru-RU" sz="2000" dirty="0"/>
          </a:p>
        </p:txBody>
      </p:sp>
      <p:pic>
        <p:nvPicPr>
          <p:cNvPr id="136194" name="Picture 2" descr="https://encrypted-tbn2.gstatic.com/images?q=tbn:ANd9GcS7MslqxB1RLQQkZ-XDyvSeG20GFr579pRN79M8_FXgUSiKwE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214686"/>
            <a:ext cx="2895598" cy="1438275"/>
          </a:xfrm>
          <a:prstGeom prst="rect">
            <a:avLst/>
          </a:prstGeom>
          <a:noFill/>
        </p:spPr>
      </p:pic>
      <p:pic>
        <p:nvPicPr>
          <p:cNvPr id="136196" name="Picture 4" descr="https://encrypted-tbn0.gstatic.com/images?q=tbn:ANd9GcSJ3kDKLsYXqm_apGnp91o93ULEDdrGpAmxMnCXgYtGBL3ZiEUL3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143248"/>
            <a:ext cx="3038478" cy="1752600"/>
          </a:xfrm>
          <a:prstGeom prst="rect">
            <a:avLst/>
          </a:prstGeom>
          <a:noFill/>
        </p:spPr>
      </p:pic>
      <p:pic>
        <p:nvPicPr>
          <p:cNvPr id="136198" name="Picture 6" descr="https://encrypted-tbn3.gstatic.com/images?q=tbn:ANd9GcQJPfwqOzUvtHlDLR0gAF6Q7FtK0mdsg96UN0mBOEn5FH1v8eiodQ"/>
          <p:cNvPicPr>
            <a:picLocks noChangeAspect="1" noChangeArrowheads="1"/>
          </p:cNvPicPr>
          <p:nvPr/>
        </p:nvPicPr>
        <p:blipFill>
          <a:blip r:embed="rId4"/>
          <a:srcRect t="50000"/>
          <a:stretch>
            <a:fillRect/>
          </a:stretch>
        </p:blipFill>
        <p:spPr bwMode="auto">
          <a:xfrm>
            <a:off x="1928794" y="5000636"/>
            <a:ext cx="3429024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79388" y="908050"/>
            <a:ext cx="85677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FF0000"/>
                </a:solidFill>
              </a:rPr>
              <a:t>Свет </a:t>
            </a:r>
            <a:r>
              <a:rPr lang="ru-RU" sz="2000" dirty="0" smtClean="0"/>
              <a:t>- </a:t>
            </a:r>
            <a:r>
              <a:rPr lang="ru-RU" sz="2000" dirty="0"/>
              <a:t>это электромагнитные волны. Во всех процессах взаимодействия света с веществом основную роль играет электрический вектор </a:t>
            </a:r>
            <a:r>
              <a:rPr lang="ru-RU" sz="2000" dirty="0" smtClean="0"/>
              <a:t>Е </a:t>
            </a:r>
            <a:r>
              <a:rPr lang="ru-RU" sz="2000" dirty="0"/>
              <a:t> поэтому его называют</a:t>
            </a:r>
            <a:r>
              <a:rPr lang="ru-RU" sz="2000" dirty="0">
                <a:solidFill>
                  <a:srgbClr val="FF0000"/>
                </a:solidFill>
              </a:rPr>
              <a:t> </a:t>
            </a:r>
            <a:r>
              <a:rPr lang="ru-RU" sz="2000" b="1" i="1" dirty="0">
                <a:solidFill>
                  <a:srgbClr val="FF0000"/>
                </a:solidFill>
              </a:rPr>
              <a:t>световым вектором</a:t>
            </a:r>
            <a:r>
              <a:rPr lang="ru-RU" sz="2000" dirty="0"/>
              <a:t>. Если при распространении электромагнитной волны световой вектор сохраняет свою ориентацию, такую волну называют </a:t>
            </a:r>
            <a:r>
              <a:rPr lang="ru-RU" sz="2000" b="1" i="1" dirty="0">
                <a:solidFill>
                  <a:srgbClr val="FF0000"/>
                </a:solidFill>
              </a:rPr>
              <a:t>линейно-поляризованной</a:t>
            </a:r>
            <a:r>
              <a:rPr lang="ru-RU" sz="2000" dirty="0"/>
              <a:t> или </a:t>
            </a:r>
            <a:r>
              <a:rPr lang="ru-RU" sz="2000" b="1" i="1" dirty="0">
                <a:solidFill>
                  <a:srgbClr val="FF0000"/>
                </a:solidFill>
              </a:rPr>
              <a:t>плоско-поляризованной</a:t>
            </a:r>
            <a:r>
              <a:rPr lang="ru-RU" sz="2000" dirty="0"/>
              <a:t> (термин</a:t>
            </a:r>
            <a:r>
              <a:rPr lang="ru-RU" sz="2000" dirty="0">
                <a:solidFill>
                  <a:srgbClr val="FF0000"/>
                </a:solidFill>
              </a:rPr>
              <a:t> </a:t>
            </a:r>
            <a:r>
              <a:rPr lang="ru-RU" sz="2000" b="1" i="1" dirty="0">
                <a:solidFill>
                  <a:srgbClr val="FF0000"/>
                </a:solidFill>
              </a:rPr>
              <a:t>поляризация волн</a:t>
            </a:r>
            <a:r>
              <a:rPr lang="ru-RU" sz="2000" dirty="0"/>
              <a:t> был введен </a:t>
            </a:r>
            <a:r>
              <a:rPr lang="ru-RU" sz="2000" dirty="0" err="1"/>
              <a:t>Малюсом</a:t>
            </a:r>
            <a:r>
              <a:rPr lang="ru-RU" sz="2000" dirty="0"/>
              <a:t> применительно к поперечным механическим волнам). </a:t>
            </a:r>
          </a:p>
        </p:txBody>
      </p:sp>
      <p:pic>
        <p:nvPicPr>
          <p:cNvPr id="37892" name="Picture 1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429000"/>
            <a:ext cx="5545138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555874" y="188913"/>
            <a:ext cx="48022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ea typeface="Batang" pitchFamily="18" charset="-127"/>
              </a:rPr>
              <a:t>Поляризация света</a:t>
            </a:r>
            <a:r>
              <a:rPr lang="ru-RU" sz="3600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42844" y="714356"/>
            <a:ext cx="871540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Свет, испускаемый обычными источниками (например, солнечный свет, излучение ламп накаливания и т. п.), </a:t>
            </a:r>
            <a:r>
              <a:rPr lang="ru-RU" sz="2000" b="1" i="1" dirty="0" err="1">
                <a:solidFill>
                  <a:srgbClr val="FF0000"/>
                </a:solidFill>
              </a:rPr>
              <a:t>неполяризован</a:t>
            </a:r>
            <a:r>
              <a:rPr lang="ru-RU" sz="2000" dirty="0"/>
              <a:t>. </a:t>
            </a:r>
            <a:endParaRPr lang="ru-RU" sz="2000" dirty="0" smtClean="0"/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rgbClr val="FF0000"/>
                </a:solidFill>
              </a:rPr>
              <a:t>Неполяризованный </a:t>
            </a:r>
            <a:r>
              <a:rPr lang="ru-RU" sz="2000" b="1" i="1" dirty="0">
                <a:solidFill>
                  <a:srgbClr val="FF0000"/>
                </a:solidFill>
              </a:rPr>
              <a:t>свет</a:t>
            </a:r>
            <a:r>
              <a:rPr lang="ru-RU" sz="2000" dirty="0"/>
              <a:t> называют также </a:t>
            </a:r>
            <a:r>
              <a:rPr lang="ru-RU" sz="2000" b="1" i="1" dirty="0">
                <a:solidFill>
                  <a:srgbClr val="FF0000"/>
                </a:solidFill>
              </a:rPr>
              <a:t>естественным светом</a:t>
            </a:r>
            <a:r>
              <a:rPr lang="ru-RU" dirty="0"/>
              <a:t>.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286248" y="2214554"/>
            <a:ext cx="44640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В каждый момент времени вектор</a:t>
            </a:r>
            <a:r>
              <a:rPr lang="en-US" sz="2000" dirty="0"/>
              <a:t> E</a:t>
            </a:r>
            <a:r>
              <a:rPr lang="ru-RU" sz="2000" dirty="0"/>
              <a:t>  может быть спроектирован на две взаимно перпендикулярные оси </a:t>
            </a:r>
          </a:p>
        </p:txBody>
      </p:sp>
      <p:pic>
        <p:nvPicPr>
          <p:cNvPr id="39940" name="Picture 4" descr="3-11-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214686"/>
            <a:ext cx="3673475" cy="2944813"/>
          </a:xfrm>
          <a:prstGeom prst="rect">
            <a:avLst/>
          </a:prstGeom>
          <a:noFill/>
        </p:spPr>
      </p:pic>
      <p:pic>
        <p:nvPicPr>
          <p:cNvPr id="39943" name="Picture 7" descr="http://www.sview.ru/files/polarization_parti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285992"/>
            <a:ext cx="3357586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928794" y="1571612"/>
            <a:ext cx="6553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/>
              <a:t>Если </a:t>
            </a:r>
            <a:r>
              <a:rPr lang="ru-RU" sz="2000" dirty="0"/>
              <a:t>направления колебаний </a:t>
            </a:r>
            <a:r>
              <a:rPr lang="ru-RU" sz="2000" dirty="0" smtClean="0"/>
              <a:t>беспорядочно </a:t>
            </a:r>
            <a:r>
              <a:rPr lang="ru-RU" sz="2000" dirty="0"/>
              <a:t>меняются, но амплитуды их во всех направлениях одинаковы, то такая волна называется </a:t>
            </a:r>
            <a:r>
              <a:rPr lang="ru-RU" sz="2000" b="1" i="1" dirty="0">
                <a:solidFill>
                  <a:srgbClr val="FF0000"/>
                </a:solidFill>
              </a:rPr>
              <a:t>естественной</a:t>
            </a:r>
            <a:r>
              <a:rPr lang="ru-RU" sz="2000" dirty="0"/>
              <a:t>. 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071670" y="3357562"/>
            <a:ext cx="65516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Если колебания происходят только в одном постоянном направлении, то такая волна называется </a:t>
            </a:r>
            <a:r>
              <a:rPr lang="ru-RU" sz="2000" b="1" i="1" dirty="0">
                <a:solidFill>
                  <a:srgbClr val="FF0000"/>
                </a:solidFill>
              </a:rPr>
              <a:t>плоско поляризованной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68313" y="6092825"/>
            <a:ext cx="82089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Искусственную поляризацию можно осуществить, пропуская волну через </a:t>
            </a:r>
            <a:r>
              <a:rPr lang="ru-RU" sz="2000" b="1" i="1" dirty="0">
                <a:solidFill>
                  <a:srgbClr val="FF0000"/>
                </a:solidFill>
              </a:rPr>
              <a:t>поляризатор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</a:p>
        </p:txBody>
      </p:sp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156686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857356" y="4643446"/>
            <a:ext cx="68405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Если колебания происходят в различных направлениях, но в определенных направлениях амплитуды колебаний больше, чем в других , волна называется  </a:t>
            </a:r>
            <a:r>
              <a:rPr lang="ru-RU" sz="2000" b="1" i="1" dirty="0">
                <a:solidFill>
                  <a:srgbClr val="FF0000"/>
                </a:solidFill>
              </a:rPr>
              <a:t>частично поляризованной.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5064" name="Picture 8" descr="Polarisation_rectilig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3141663"/>
            <a:ext cx="669925" cy="1655762"/>
          </a:xfrm>
          <a:prstGeom prst="rect">
            <a:avLst/>
          </a:prstGeom>
          <a:noFill/>
        </p:spPr>
      </p:pic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214686"/>
            <a:ext cx="423862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500570"/>
            <a:ext cx="8128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692275" y="188913"/>
            <a:ext cx="61658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Виды поляризации света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42844" y="857232"/>
            <a:ext cx="8424862" cy="1471613"/>
          </a:xfrm>
        </p:spPr>
        <p:txBody>
          <a:bodyPr>
            <a:normAutofit/>
          </a:bodyPr>
          <a:lstStyle/>
          <a:p>
            <a:pPr marL="365125" indent="-255588">
              <a:lnSpc>
                <a:spcPct val="80000"/>
              </a:lnSpc>
              <a:buFontTx/>
              <a:buNone/>
            </a:pPr>
            <a:r>
              <a:rPr lang="ru-RU" sz="2400" dirty="0">
                <a:latin typeface="Book Antiqua" pitchFamily="18" charset="0"/>
              </a:rPr>
              <a:t>	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Поляризатор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устройство для получения полностью или частично поляризованного оптического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излучения,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 излучения с произвольными поляризационными характеристиками .</a:t>
            </a:r>
          </a:p>
        </p:txBody>
      </p:sp>
      <p:pic>
        <p:nvPicPr>
          <p:cNvPr id="4099" name="Содержимое 4" descr="680px-wire-grid-polarizer-svg.pn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l="1762" t="3434" r="2212" b="3853"/>
          <a:stretch>
            <a:fillRect/>
          </a:stretch>
        </p:blipFill>
        <p:spPr>
          <a:xfrm>
            <a:off x="357158" y="2071678"/>
            <a:ext cx="7786742" cy="3857652"/>
          </a:xfrm>
        </p:spPr>
      </p:pic>
      <p:sp>
        <p:nvSpPr>
          <p:cNvPr id="4100" name="Содержимое 2"/>
          <p:cNvSpPr txBox="1">
            <a:spLocks/>
          </p:cNvSpPr>
          <p:nvPr/>
        </p:nvSpPr>
        <p:spPr bwMode="auto">
          <a:xfrm>
            <a:off x="2555875" y="6308725"/>
            <a:ext cx="392906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(Поляризатор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пластина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посередине)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71802" y="142852"/>
            <a:ext cx="30718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  <a:ea typeface="Batang" pitchFamily="18" charset="-127"/>
              </a:rPr>
              <a:t>Поляризатор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71546"/>
            <a:ext cx="8785225" cy="1944687"/>
          </a:xfrm>
        </p:spPr>
        <p:txBody>
          <a:bodyPr>
            <a:normAutofit fontScale="92500"/>
          </a:bodyPr>
          <a:lstStyle/>
          <a:p>
            <a:pPr marL="365125" indent="-255588" algn="just">
              <a:lnSpc>
                <a:spcPct val="80000"/>
              </a:lnSpc>
              <a:buFontTx/>
              <a:buNone/>
            </a:pPr>
            <a:r>
              <a:rPr lang="ru-RU" sz="2800" dirty="0">
                <a:latin typeface="Book Antiqua" pitchFamily="18" charset="0"/>
              </a:rPr>
              <a:t>	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Этот прибор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свободно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пропускает те волны, которые параллельны плоскости его поляризации и не пропускает волны перпендикулярные плоскости поляризации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прибора.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365125" indent="-255588">
              <a:lnSpc>
                <a:spcPct val="80000"/>
              </a:lnSpc>
              <a:buFontTx/>
              <a:buNone/>
            </a:pPr>
            <a:r>
              <a:rPr lang="ru-RU" sz="2800" dirty="0"/>
              <a:t> 		</a:t>
            </a:r>
          </a:p>
          <a:p>
            <a:pPr marL="365125" indent="-255588">
              <a:lnSpc>
                <a:spcPct val="80000"/>
              </a:lnSpc>
              <a:buFontTx/>
              <a:buNone/>
            </a:pPr>
            <a:endParaRPr lang="ru-RU" sz="2800" dirty="0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214414" y="292100"/>
            <a:ext cx="6286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Работа поляризатора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accent1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71744"/>
            <a:ext cx="72664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4282" y="1071546"/>
            <a:ext cx="61436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Интенсивность прошедшего света </a:t>
            </a:r>
            <a:r>
              <a:rPr lang="ru-RU" sz="2000" dirty="0" smtClean="0"/>
              <a:t>прямо пропорциональна</a:t>
            </a:r>
            <a:r>
              <a:rPr lang="ru-RU" sz="2000" dirty="0"/>
              <a:t> cos</a:t>
            </a:r>
            <a:r>
              <a:rPr lang="ru-RU" sz="2000" baseline="30000" dirty="0"/>
              <a:t>2</a:t>
            </a:r>
            <a:r>
              <a:rPr lang="ru-RU" sz="2000" dirty="0"/>
              <a:t> φ:  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285852" y="2071678"/>
          <a:ext cx="2376487" cy="715962"/>
        </p:xfrm>
        <a:graphic>
          <a:graphicData uri="http://schemas.openxmlformats.org/presentationml/2006/ole">
            <p:oleObj spid="_x0000_s6149" name="Формула" r:id="rId3" imgW="799920" imgH="241200" progId="Equation.3">
              <p:embed/>
            </p:oleObj>
          </a:graphicData>
        </a:graphic>
      </p:graphicFrame>
      <p:pic>
        <p:nvPicPr>
          <p:cNvPr id="6150" name="Picture 6" descr="3-11-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3429000"/>
            <a:ext cx="6913562" cy="3194050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714612" y="214290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Закон Малюса</a:t>
            </a:r>
          </a:p>
        </p:txBody>
      </p:sp>
      <p:pic>
        <p:nvPicPr>
          <p:cNvPr id="6153" name="Picture 9" descr="http://upload.wikimedia.org/wikipedia/commons/thumb/7/79/Etienne-Louis_Malus.jpg/200px-Etienne-Louis_Malu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642918"/>
            <a:ext cx="1905000" cy="2581276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3" name="Picture 9" descr="3D anim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130425"/>
            <a:ext cx="4608513" cy="3240088"/>
          </a:xfrm>
          <a:prstGeom prst="rect">
            <a:avLst/>
          </a:prstGeom>
          <a:noFill/>
        </p:spPr>
      </p:pic>
      <p:pic>
        <p:nvPicPr>
          <p:cNvPr id="26635" name="Picture 11" descr="2D animatio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205038"/>
            <a:ext cx="3168650" cy="3168650"/>
          </a:xfrm>
          <a:prstGeom prst="rect">
            <a:avLst/>
          </a:prstGeom>
          <a:noFill/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1476375" y="333375"/>
            <a:ext cx="609602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Виды поляризации света 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Плоско поляризованный свет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071538" y="0"/>
            <a:ext cx="6911975" cy="146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Виды поляризации света </a:t>
            </a:r>
            <a:r>
              <a:rPr lang="ru-RU" sz="2800" b="1" dirty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Эллиптически поляризованный свет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577886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6072198" y="1357298"/>
            <a:ext cx="26431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эллиптической поляризованной волне в любой плоскости </a:t>
            </a:r>
            <a:r>
              <a:rPr lang="ru-RU" sz="2000" i="1" dirty="0" smtClean="0"/>
              <a:t>P</a:t>
            </a:r>
            <a:r>
              <a:rPr lang="ru-RU" sz="2000" dirty="0" smtClean="0"/>
              <a:t>, перпендикулярной направлению распространения волны, 	конец результирующего вектора </a:t>
            </a:r>
            <a:r>
              <a:rPr lang="en-US" sz="2000" dirty="0" smtClean="0"/>
              <a:t>E</a:t>
            </a:r>
            <a:r>
              <a:rPr lang="ru-RU" sz="2000" dirty="0" smtClean="0"/>
              <a:t>  за один период 	светового колебания обегает эллипс, который </a:t>
            </a:r>
            <a:r>
              <a:rPr lang="ru-RU" sz="2000" b="1" dirty="0" smtClean="0">
                <a:solidFill>
                  <a:srgbClr val="FF0000"/>
                </a:solidFill>
              </a:rPr>
              <a:t>называется 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эллип-сом</a:t>
            </a:r>
            <a:r>
              <a:rPr lang="ru-RU" sz="2000" b="1" i="1" dirty="0" smtClean="0">
                <a:solidFill>
                  <a:srgbClr val="FF0000"/>
                </a:solidFill>
              </a:rPr>
              <a:t> поляризации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1010</TotalTime>
  <Words>433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Эркер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XTreme.ws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NMR</cp:lastModifiedBy>
  <cp:revision>63</cp:revision>
  <dcterms:created xsi:type="dcterms:W3CDTF">2013-03-13T15:54:22Z</dcterms:created>
  <dcterms:modified xsi:type="dcterms:W3CDTF">2013-10-25T03:17:00Z</dcterms:modified>
</cp:coreProperties>
</file>