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9" r:id="rId6"/>
    <p:sldId id="261" r:id="rId7"/>
    <p:sldId id="262" r:id="rId8"/>
    <p:sldId id="276" r:id="rId9"/>
    <p:sldId id="277" r:id="rId10"/>
    <p:sldId id="265" r:id="rId11"/>
    <p:sldId id="266" r:id="rId12"/>
    <p:sldId id="272" r:id="rId13"/>
    <p:sldId id="273" r:id="rId14"/>
    <p:sldId id="267" r:id="rId15"/>
    <p:sldId id="268" r:id="rId16"/>
    <p:sldId id="270" r:id="rId17"/>
    <p:sldId id="271" r:id="rId18"/>
    <p:sldId id="280" r:id="rId19"/>
    <p:sldId id="274" r:id="rId20"/>
    <p:sldId id="275" r:id="rId21"/>
    <p:sldId id="278" r:id="rId22"/>
    <p:sldId id="279" r:id="rId23"/>
    <p:sldId id="281" r:id="rId24"/>
    <p:sldId id="282" r:id="rId25"/>
    <p:sldId id="283" r:id="rId26"/>
    <p:sldId id="284" r:id="rId27"/>
    <p:sldId id="28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02" autoAdjust="0"/>
  </p:normalViewPr>
  <p:slideViewPr>
    <p:cSldViewPr>
      <p:cViewPr>
        <p:scale>
          <a:sx n="90" d="100"/>
          <a:sy n="90" d="100"/>
        </p:scale>
        <p:origin x="-510"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25.10.2013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25.10.2013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25.10.2013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25.10.2013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pPr/>
              <a:t>25.10.2013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9712" y="2490847"/>
            <a:ext cx="5350890"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5400" b="1" dirty="0" smtClean="0">
                <a:ln w="50800"/>
                <a:solidFill>
                  <a:srgbClr val="FF0000"/>
                </a:solidFill>
              </a:rPr>
              <a:t>Интерференция</a:t>
            </a:r>
          </a:p>
          <a:p>
            <a:pPr algn="ctr"/>
            <a:r>
              <a:rPr lang="ru-RU" sz="5400" b="1" dirty="0">
                <a:ln w="50800"/>
                <a:solidFill>
                  <a:srgbClr val="FF0000"/>
                </a:solidFill>
              </a:rPr>
              <a:t>с</a:t>
            </a:r>
            <a:r>
              <a:rPr lang="ru-RU" sz="5400" b="1" cap="none" spc="0" dirty="0" smtClean="0">
                <a:ln w="50800"/>
                <a:solidFill>
                  <a:srgbClr val="FF0000"/>
                </a:solidFill>
                <a:effectLst/>
              </a:rPr>
              <a:t>вета</a:t>
            </a:r>
          </a:p>
        </p:txBody>
      </p:sp>
      <p:sp>
        <p:nvSpPr>
          <p:cNvPr id="3" name="TextBox 2"/>
          <p:cNvSpPr txBox="1"/>
          <p:nvPr/>
        </p:nvSpPr>
        <p:spPr>
          <a:xfrm>
            <a:off x="5357786" y="6488668"/>
            <a:ext cx="3786214" cy="369332"/>
          </a:xfrm>
          <a:prstGeom prst="rect">
            <a:avLst/>
          </a:prstGeom>
          <a:noFill/>
        </p:spPr>
        <p:txBody>
          <a:bodyPr wrap="square" rtlCol="0">
            <a:spAutoFit/>
          </a:bodyPr>
          <a:lstStyle/>
          <a:p>
            <a:r>
              <a:rPr lang="ru-RU" dirty="0" err="1" smtClean="0"/>
              <a:t>Сигаева</a:t>
            </a:r>
            <a:r>
              <a:rPr lang="ru-RU" dirty="0" smtClean="0"/>
              <a:t> В.В., учитель физики</a:t>
            </a:r>
            <a:endParaRPr lang="ru-RU" dirty="0"/>
          </a:p>
        </p:txBody>
      </p:sp>
    </p:spTree>
    <p:extLst>
      <p:ext uri="{BB962C8B-B14F-4D97-AF65-F5344CB8AC3E}">
        <p14:creationId xmlns="" xmlns:p14="http://schemas.microsoft.com/office/powerpoint/2010/main" val="34401931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a:effectLst/>
              </a:rPr>
              <a:t>Интерференция света в тонких плёнках</a:t>
            </a:r>
            <a:br>
              <a:rPr lang="ru-RU" b="0" dirty="0">
                <a:effectLst/>
              </a:rPr>
            </a:br>
            <a:endParaRPr lang="ru-RU" dirty="0"/>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483768" y="1340768"/>
            <a:ext cx="6660232" cy="5517232"/>
          </a:xfrm>
        </p:spPr>
      </p:pic>
      <p:pic>
        <p:nvPicPr>
          <p:cNvPr id="8" name="Рисунок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044" y="1340768"/>
            <a:ext cx="2749836" cy="3024336"/>
          </a:xfrm>
          <a:prstGeom prst="rect">
            <a:avLst/>
          </a:prstGeom>
        </p:spPr>
      </p:pic>
      <p:pic>
        <p:nvPicPr>
          <p:cNvPr id="9" name="Рисунок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0044" y="4365104"/>
            <a:ext cx="2699792" cy="2492896"/>
          </a:xfrm>
          <a:prstGeom prst="rect">
            <a:avLst/>
          </a:prstGeom>
        </p:spPr>
      </p:pic>
    </p:spTree>
    <p:extLst>
      <p:ext uri="{BB962C8B-B14F-4D97-AF65-F5344CB8AC3E}">
        <p14:creationId xmlns="" xmlns:p14="http://schemas.microsoft.com/office/powerpoint/2010/main" val="293698570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Интерференция света</a:t>
            </a:r>
            <a:r>
              <a:rPr lang="ru-RU" b="0" dirty="0">
                <a:effectLst/>
              </a:rPr>
              <a:t> - условия </a:t>
            </a:r>
            <a:r>
              <a:rPr lang="ru-RU" b="0" dirty="0" err="1">
                <a:effectLst/>
              </a:rPr>
              <a:t>max</a:t>
            </a:r>
            <a:r>
              <a:rPr lang="ru-RU" b="0" dirty="0">
                <a:effectLst/>
              </a:rPr>
              <a:t> и </a:t>
            </a:r>
            <a:r>
              <a:rPr lang="ru-RU" b="0" dirty="0" err="1">
                <a:effectLst/>
              </a:rPr>
              <a:t>min</a:t>
            </a:r>
            <a:r>
              <a:rPr lang="ru-RU" b="0" dirty="0">
                <a:effectLst/>
              </a:rPr>
              <a:t>.</a:t>
            </a:r>
            <a:endParaRPr lang="ru-RU" dirty="0"/>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412776"/>
            <a:ext cx="9144000" cy="5445224"/>
          </a:xfrm>
        </p:spPr>
      </p:pic>
    </p:spTree>
    <p:extLst>
      <p:ext uri="{BB962C8B-B14F-4D97-AF65-F5344CB8AC3E}">
        <p14:creationId xmlns="" xmlns:p14="http://schemas.microsoft.com/office/powerpoint/2010/main" val="356678410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Условие</a:t>
            </a:r>
            <a:r>
              <a:rPr lang="en-US" dirty="0" smtClean="0"/>
              <a:t>:max</a:t>
            </a:r>
            <a:endParaRPr lang="ru-RU" dirty="0"/>
          </a:p>
        </p:txBody>
      </p:sp>
      <p:pic>
        <p:nvPicPr>
          <p:cNvPr id="5" name="Объект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3893076"/>
            <a:ext cx="4932040" cy="2964924"/>
          </a:xfrm>
        </p:spPr>
      </p:pic>
      <p:pic>
        <p:nvPicPr>
          <p:cNvPr id="9" name="Рисунок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484784"/>
            <a:ext cx="9144000" cy="2408292"/>
          </a:xfrm>
          <a:prstGeom prst="rect">
            <a:avLst/>
          </a:prstGeom>
        </p:spPr>
      </p:pic>
    </p:spTree>
    <p:extLst>
      <p:ext uri="{BB962C8B-B14F-4D97-AF65-F5344CB8AC3E}">
        <p14:creationId xmlns="" xmlns:p14="http://schemas.microsoft.com/office/powerpoint/2010/main" val="24373702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Условие</a:t>
            </a:r>
            <a:r>
              <a:rPr lang="en-US" dirty="0" smtClean="0"/>
              <a:t>:min</a:t>
            </a:r>
            <a:endParaRPr lang="ru-RU" dirty="0"/>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635896" y="4732210"/>
            <a:ext cx="5508104" cy="2110740"/>
          </a:xfrm>
        </p:spPr>
      </p:pic>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340768"/>
            <a:ext cx="9144000" cy="3384376"/>
          </a:xfrm>
          <a:prstGeom prst="rect">
            <a:avLst/>
          </a:prstGeom>
        </p:spPr>
      </p:pic>
    </p:spTree>
    <p:extLst>
      <p:ext uri="{BB962C8B-B14F-4D97-AF65-F5344CB8AC3E}">
        <p14:creationId xmlns="" xmlns:p14="http://schemas.microsoft.com/office/powerpoint/2010/main" val="3747518662"/>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a:effectLst/>
              </a:rPr>
              <a:t>Применение интерференции</a:t>
            </a:r>
            <a:br>
              <a:rPr lang="ru-RU" b="0" dirty="0">
                <a:effectLst/>
              </a:rPr>
            </a:br>
            <a:endParaRPr lang="ru-RU" dirty="0"/>
          </a:p>
        </p:txBody>
      </p:sp>
      <p:sp>
        <p:nvSpPr>
          <p:cNvPr id="3" name="Объект 2"/>
          <p:cNvSpPr>
            <a:spLocks noGrp="1"/>
          </p:cNvSpPr>
          <p:nvPr>
            <p:ph idx="1"/>
          </p:nvPr>
        </p:nvSpPr>
        <p:spPr>
          <a:xfrm>
            <a:off x="457200" y="836712"/>
            <a:ext cx="8229600" cy="3384376"/>
          </a:xfrm>
        </p:spPr>
        <p:txBody>
          <a:bodyPr>
            <a:normAutofit fontScale="77500" lnSpcReduction="20000"/>
          </a:bodyPr>
          <a:lstStyle/>
          <a:p>
            <a:r>
              <a:rPr lang="ru-RU" dirty="0"/>
              <a:t>Явление интерференции широко используют для создания различных измерительных и контролирующих устройств.</a:t>
            </a:r>
          </a:p>
          <a:p>
            <a:r>
              <a:rPr lang="ru-RU" i="1" dirty="0"/>
              <a:t>1.</a:t>
            </a:r>
            <a:r>
              <a:rPr lang="ru-RU" dirty="0"/>
              <a:t> Существуют специальные приборы — </a:t>
            </a:r>
            <a:r>
              <a:rPr lang="ru-RU" i="1" dirty="0"/>
              <a:t>интерферометры,</a:t>
            </a:r>
            <a:r>
              <a:rPr lang="ru-RU" dirty="0"/>
              <a:t> действие которых основано на явлении интерференции. Их назначение — точное измерение длин волн, показателей преломления, коэффициентов линейного расширения и др.</a:t>
            </a:r>
          </a:p>
          <a:p>
            <a:r>
              <a:rPr lang="ru-RU" dirty="0"/>
              <a:t>Действие всех интерферометров основано на одном и том же принципе, и интерферометры различаются лишь конструктивно. На рисунке </a:t>
            </a:r>
            <a:r>
              <a:rPr lang="ru-RU" dirty="0" smtClean="0"/>
              <a:t> </a:t>
            </a:r>
            <a:r>
              <a:rPr lang="ru-RU" dirty="0"/>
              <a:t>представлена упрощенная схема интерферометра Майкельсона.</a:t>
            </a:r>
          </a:p>
          <a:p>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52002" y="4028573"/>
            <a:ext cx="5868144" cy="2852936"/>
          </a:xfrm>
          <a:prstGeom prst="rect">
            <a:avLst/>
          </a:prstGeom>
        </p:spPr>
      </p:pic>
    </p:spTree>
    <p:extLst>
      <p:ext uri="{BB962C8B-B14F-4D97-AF65-F5344CB8AC3E}">
        <p14:creationId xmlns="" xmlns:p14="http://schemas.microsoft.com/office/powerpoint/2010/main" val="1325670946"/>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221088"/>
            <a:ext cx="9144000" cy="2636912"/>
          </a:xfrm>
          <a:prstGeom prst="rect">
            <a:avLst/>
          </a:prstGeom>
        </p:spPr>
      </p:pic>
      <p:pic>
        <p:nvPicPr>
          <p:cNvPr id="7" name="Объект 6"/>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0" y="0"/>
            <a:ext cx="9144000" cy="4221088"/>
          </a:xfrm>
        </p:spPr>
      </p:pic>
    </p:spTree>
    <p:extLst>
      <p:ext uri="{BB962C8B-B14F-4D97-AF65-F5344CB8AC3E}">
        <p14:creationId xmlns="" xmlns:p14="http://schemas.microsoft.com/office/powerpoint/2010/main" val="855751228"/>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65104"/>
            <a:ext cx="9144000" cy="2492896"/>
          </a:xfrm>
          <a:prstGeom prst="rect">
            <a:avLst/>
          </a:prstGeom>
        </p:spPr>
      </p:pic>
      <p:pic>
        <p:nvPicPr>
          <p:cNvPr id="7" name="Объект 6"/>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0" y="0"/>
            <a:ext cx="9144000" cy="4365104"/>
          </a:xfrm>
        </p:spPr>
      </p:pic>
    </p:spTree>
    <p:extLst>
      <p:ext uri="{BB962C8B-B14F-4D97-AF65-F5344CB8AC3E}">
        <p14:creationId xmlns="" xmlns:p14="http://schemas.microsoft.com/office/powerpoint/2010/main" val="226930115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p:spPr>
      </p:pic>
    </p:spTree>
    <p:extLst>
      <p:ext uri="{BB962C8B-B14F-4D97-AF65-F5344CB8AC3E}">
        <p14:creationId xmlns="" xmlns:p14="http://schemas.microsoft.com/office/powerpoint/2010/main" val="179067457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810" y="-16337"/>
            <a:ext cx="9132189" cy="687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04555043"/>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9688" y="-9525"/>
            <a:ext cx="9223376" cy="6877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05756804"/>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08" y="0"/>
            <a:ext cx="9129192" cy="836712"/>
          </a:xfrm>
        </p:spPr>
        <p:txBody>
          <a:bodyPr>
            <a:normAutofit/>
          </a:bodyPr>
          <a:lstStyle/>
          <a:p>
            <a:r>
              <a:rPr lang="ru-RU" dirty="0" smtClean="0">
                <a:solidFill>
                  <a:srgbClr val="FFFF00"/>
                </a:solidFill>
              </a:rPr>
              <a:t>Что такое интерференция света?</a:t>
            </a:r>
            <a:endParaRPr lang="ru-RU" dirty="0">
              <a:solidFill>
                <a:srgbClr val="FFFF00"/>
              </a:solidFill>
            </a:endParaRPr>
          </a:p>
        </p:txBody>
      </p:sp>
      <p:sp>
        <p:nvSpPr>
          <p:cNvPr id="3" name="Объект 2"/>
          <p:cNvSpPr>
            <a:spLocks noGrp="1"/>
          </p:cNvSpPr>
          <p:nvPr>
            <p:ph idx="1"/>
          </p:nvPr>
        </p:nvSpPr>
        <p:spPr>
          <a:xfrm>
            <a:off x="0" y="836712"/>
            <a:ext cx="4499992" cy="5976664"/>
          </a:xfrm>
        </p:spPr>
        <p:txBody>
          <a:bodyPr>
            <a:normAutofit/>
          </a:bodyPr>
          <a:lstStyle/>
          <a:p>
            <a:r>
              <a:rPr lang="ru-RU" sz="1600" dirty="0" smtClean="0">
                <a:solidFill>
                  <a:srgbClr val="FFFF00"/>
                </a:solidFill>
              </a:rPr>
              <a:t>Интерференция света – это перераспределение интенсивности света в результате наложения (суперпозиции) нескольких световых волн. Это явление сопровождается чередующимися в пространстве максимумами и минимумами интенсивности. Её распределение называется интерференционной картиной.</a:t>
            </a:r>
          </a:p>
          <a:p>
            <a:r>
              <a:rPr lang="ru-RU" sz="1600" dirty="0" smtClean="0">
                <a:solidFill>
                  <a:srgbClr val="FFFF00"/>
                </a:solidFill>
              </a:rPr>
              <a:t>С давних пор существовало два взгляда на природу света. Одни учёные считали, что свет представляет собой волну, другие рассматривали свет как поток частиц. Но до начала </a:t>
            </a:r>
            <a:r>
              <a:rPr lang="en-US" sz="1600" dirty="0" smtClean="0">
                <a:solidFill>
                  <a:srgbClr val="FFFF00"/>
                </a:solidFill>
              </a:rPr>
              <a:t>XIX </a:t>
            </a:r>
            <a:r>
              <a:rPr lang="ru-RU" sz="1600" dirty="0" smtClean="0">
                <a:solidFill>
                  <a:srgbClr val="FFFF00"/>
                </a:solidFill>
              </a:rPr>
              <a:t>в. не было достаточно веских доказательств ни в пользу волновых, ни в пользу корпускулярных представлений. </a:t>
            </a:r>
            <a:endParaRPr lang="ru-RU" sz="1600"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4048" y="1303834"/>
            <a:ext cx="3456384" cy="48965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3262542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3755"/>
            <a:ext cx="9144000" cy="3097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95536" y="3284984"/>
            <a:ext cx="3600400" cy="30215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48064" y="3346192"/>
            <a:ext cx="2664296" cy="2960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4011451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04" y="0"/>
            <a:ext cx="4206756" cy="6858000"/>
          </a:xfrm>
        </p:spPr>
        <p:txBody>
          <a:bodyPr>
            <a:normAutofit fontScale="55000" lnSpcReduction="20000"/>
          </a:bodyPr>
          <a:lstStyle/>
          <a:p>
            <a:pPr marL="137160" indent="0">
              <a:buNone/>
            </a:pPr>
            <a:r>
              <a:rPr lang="ru-RU" dirty="0">
                <a:solidFill>
                  <a:srgbClr val="FFFF00"/>
                </a:solidFill>
              </a:rPr>
              <a:t>Интерферометр Майкельсона — двухлучевой интерферометр, изобретённый Альбертом Майкельсоном. Данный прибор позволил </a:t>
            </a:r>
            <a:r>
              <a:rPr lang="ru-RU" dirty="0" smtClean="0">
                <a:solidFill>
                  <a:srgbClr val="FFFF00"/>
                </a:solidFill>
              </a:rPr>
              <a:t>впервые </a:t>
            </a:r>
            <a:r>
              <a:rPr lang="ru-RU" dirty="0">
                <a:solidFill>
                  <a:srgbClr val="FFFF00"/>
                </a:solidFill>
              </a:rPr>
              <a:t>измерить длину волны света. В опыте Майкельсона интерферометр был использован Майкельсоном для проверки гипотезы о светоносном эфире</a:t>
            </a:r>
            <a:r>
              <a:rPr lang="ru-RU" dirty="0" smtClean="0">
                <a:solidFill>
                  <a:srgbClr val="FFFF00"/>
                </a:solidFill>
              </a:rPr>
              <a:t>.</a:t>
            </a:r>
            <a:endParaRPr lang="ru-RU" dirty="0">
              <a:solidFill>
                <a:srgbClr val="FFFF00"/>
              </a:solidFill>
            </a:endParaRPr>
          </a:p>
          <a:p>
            <a:pPr marL="137160" indent="0">
              <a:buNone/>
            </a:pPr>
            <a:r>
              <a:rPr lang="ru-RU" dirty="0">
                <a:solidFill>
                  <a:srgbClr val="FFFF00"/>
                </a:solidFill>
              </a:rPr>
              <a:t>Конструктивно состоит из светоделительного зеркала, разделяющего входящий луч на два, которые в свою очередь, отражаются зеркалом обратно. На полупрозрачном зеркале разделённые лучи вновь направляются в одну сторону, чтобы, смешавшись на экране, образовать интерференционную картину. Анализируя её и изменяя длину одного плеча на известную величину, можно по изменению вида интерференционных полос измерить длину волны, либо, наоборот, если длина волны известна, можно определить неизвестное изменение длин плеч. Радиус когерентности изучаемого источника света или другого излучения определяет максимальную разность между плечами интерферометра</a:t>
            </a:r>
            <a:r>
              <a:rPr lang="ru-RU" dirty="0" smtClean="0">
                <a:solidFill>
                  <a:srgbClr val="FFFF00"/>
                </a:solidFill>
              </a:rPr>
              <a:t>.</a:t>
            </a:r>
            <a:endParaRPr lang="ru-RU" dirty="0">
              <a:solidFill>
                <a:srgbClr val="FFFF00"/>
              </a:solidFill>
            </a:endParaRPr>
          </a:p>
          <a:p>
            <a:pPr marL="137160" indent="0">
              <a:buNone/>
            </a:pPr>
            <a:r>
              <a:rPr lang="ru-RU" dirty="0">
                <a:solidFill>
                  <a:srgbClr val="FFFF00"/>
                </a:solidFill>
              </a:rPr>
              <a:t>Устройство </a:t>
            </a:r>
            <a:r>
              <a:rPr lang="ru-RU" dirty="0" smtClean="0">
                <a:solidFill>
                  <a:srgbClr val="FFFF00"/>
                </a:solidFill>
              </a:rPr>
              <a:t>используется </a:t>
            </a:r>
            <a:r>
              <a:rPr lang="ru-RU" dirty="0">
                <a:solidFill>
                  <a:srgbClr val="FFFF00"/>
                </a:solidFill>
              </a:rPr>
              <a:t>и сегодня в астрономических, физических исследованиях, а также в измерительной технике. В частности, интерферометр Майкельсона лежит в основе оптической схемы современных лазерных гравитационных антенн</a:t>
            </a:r>
            <a:r>
              <a:rPr lang="ru-RU" dirty="0" smtClean="0">
                <a:solidFill>
                  <a:srgbClr val="FFFF00"/>
                </a:solidFill>
              </a:rPr>
              <a:t>.</a:t>
            </a:r>
          </a:p>
          <a:p>
            <a:pPr marL="137160" indent="0">
              <a:buNone/>
            </a:pPr>
            <a:r>
              <a:rPr lang="ru-RU" dirty="0">
                <a:solidFill>
                  <a:srgbClr val="FFFF00"/>
                </a:solidFill>
              </a:rPr>
              <a:t>Интерферометр Майкельсона имеет две конфигурации</a:t>
            </a:r>
            <a:r>
              <a:rPr lang="ru-RU" dirty="0" smtClean="0">
                <a:solidFill>
                  <a:srgbClr val="FFFF00"/>
                </a:solidFill>
              </a:rPr>
              <a:t>:</a:t>
            </a:r>
            <a:endParaRPr lang="ru-RU" dirty="0">
              <a:solidFill>
                <a:srgbClr val="FFFF00"/>
              </a:solidFill>
            </a:endParaRPr>
          </a:p>
          <a:p>
            <a:pPr>
              <a:buFont typeface="Arial" panose="020B0604020202020204" pitchFamily="34" charset="0"/>
              <a:buChar char="•"/>
            </a:pPr>
            <a:r>
              <a:rPr lang="ru-RU" dirty="0" smtClean="0">
                <a:solidFill>
                  <a:srgbClr val="FFFF00"/>
                </a:solidFill>
              </a:rPr>
              <a:t>Зеркала </a:t>
            </a:r>
            <a:r>
              <a:rPr lang="ru-RU" dirty="0">
                <a:solidFill>
                  <a:srgbClr val="FFFF00"/>
                </a:solidFill>
              </a:rPr>
              <a:t>интерферометра установлены строго перпендикулярно друг </a:t>
            </a:r>
            <a:r>
              <a:rPr lang="ru-RU" dirty="0" smtClean="0">
                <a:solidFill>
                  <a:srgbClr val="FFFF00"/>
                </a:solidFill>
              </a:rPr>
              <a:t>другу;</a:t>
            </a:r>
          </a:p>
          <a:p>
            <a:pPr>
              <a:buFont typeface="Arial" panose="020B0604020202020204" pitchFamily="34" charset="0"/>
              <a:buChar char="•"/>
            </a:pPr>
            <a:r>
              <a:rPr lang="ru-RU" dirty="0">
                <a:solidFill>
                  <a:srgbClr val="FFFF00"/>
                </a:solidFill>
              </a:rPr>
              <a:t>З</a:t>
            </a:r>
            <a:r>
              <a:rPr lang="ru-RU" dirty="0" smtClean="0">
                <a:solidFill>
                  <a:srgbClr val="FFFF00"/>
                </a:solidFill>
              </a:rPr>
              <a:t>еркала </a:t>
            </a:r>
            <a:r>
              <a:rPr lang="ru-RU" dirty="0">
                <a:solidFill>
                  <a:srgbClr val="FFFF00"/>
                </a:solidFill>
              </a:rPr>
              <a:t>интерферометра установлены не строго перпендикулярно друг другу</a:t>
            </a:r>
            <a:r>
              <a:rPr lang="ru-RU" dirty="0" smtClean="0">
                <a:solidFill>
                  <a:srgbClr val="FFFF00"/>
                </a:solidFill>
              </a:rPr>
              <a:t>.</a:t>
            </a:r>
          </a:p>
          <a:p>
            <a:pPr>
              <a:buFont typeface="Arial" panose="020B0604020202020204" pitchFamily="34" charset="0"/>
              <a:buChar char="•"/>
            </a:pPr>
            <a:endParaRPr lang="ru-RU" dirty="0">
              <a:solidFill>
                <a:srgbClr val="FFFF00"/>
              </a:solidFill>
            </a:endParaRPr>
          </a:p>
          <a:p>
            <a:endParaRPr lang="ru-RU" dirty="0">
              <a:solidFill>
                <a:srgbClr val="FFFF00"/>
              </a:solidFill>
            </a:endParaRPr>
          </a:p>
        </p:txBody>
      </p:sp>
      <p:pic>
        <p:nvPicPr>
          <p:cNvPr id="512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55976" y="404664"/>
            <a:ext cx="1944216" cy="17497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55976" y="3199886"/>
            <a:ext cx="2095500" cy="1571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00164" y="3188777"/>
            <a:ext cx="2095500" cy="1571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Объект 2"/>
          <p:cNvSpPr txBox="1">
            <a:spLocks/>
          </p:cNvSpPr>
          <p:nvPr/>
        </p:nvSpPr>
        <p:spPr>
          <a:xfrm>
            <a:off x="6732240" y="2186734"/>
            <a:ext cx="1946548" cy="449733"/>
          </a:xfrm>
          <a:prstGeom prst="rect">
            <a:avLst/>
          </a:prstGeom>
        </p:spPr>
        <p:txBody>
          <a:bodyPr vert="horz">
            <a:normAutofit fontScale="47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ru-RU" dirty="0" smtClean="0">
                <a:solidFill>
                  <a:srgbClr val="FFFF00"/>
                </a:solidFill>
              </a:rPr>
              <a:t>Схема интерферометра</a:t>
            </a:r>
          </a:p>
        </p:txBody>
      </p:sp>
      <p:sp>
        <p:nvSpPr>
          <p:cNvPr id="11" name="Объект 2"/>
          <p:cNvSpPr txBox="1">
            <a:spLocks/>
          </p:cNvSpPr>
          <p:nvPr/>
        </p:nvSpPr>
        <p:spPr>
          <a:xfrm>
            <a:off x="4486451" y="2348880"/>
            <a:ext cx="1740132" cy="575174"/>
          </a:xfrm>
          <a:prstGeom prst="rect">
            <a:avLst/>
          </a:prstGeom>
        </p:spPr>
        <p:txBody>
          <a:bodyPr vert="horz">
            <a:normAutofit fontScale="85000"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ru-RU" sz="1700" dirty="0" smtClean="0">
                <a:solidFill>
                  <a:srgbClr val="FFFF00"/>
                </a:solidFill>
              </a:rPr>
              <a:t>Блок зеркал интерферометра</a:t>
            </a:r>
          </a:p>
          <a:p>
            <a:endParaRPr lang="ru-RU" dirty="0">
              <a:solidFill>
                <a:srgbClr val="FFFF00"/>
              </a:solidFill>
            </a:endParaRPr>
          </a:p>
        </p:txBody>
      </p:sp>
      <p:sp>
        <p:nvSpPr>
          <p:cNvPr id="14" name="Объект 2"/>
          <p:cNvSpPr txBox="1">
            <a:spLocks/>
          </p:cNvSpPr>
          <p:nvPr/>
        </p:nvSpPr>
        <p:spPr>
          <a:xfrm>
            <a:off x="6575410" y="4876398"/>
            <a:ext cx="2103378" cy="1154400"/>
          </a:xfrm>
          <a:prstGeom prst="rect">
            <a:avLst/>
          </a:prstGeom>
        </p:spPr>
        <p:txBody>
          <a:bodyPr vert="horz">
            <a:normAutofit fontScale="47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Font typeface="Arial" panose="020B0604020202020204" pitchFamily="34" charset="0"/>
              <a:buChar char="•"/>
            </a:pPr>
            <a:endParaRPr lang="ru-RU" dirty="0" smtClean="0">
              <a:solidFill>
                <a:srgbClr val="FFFF00"/>
              </a:solidFill>
            </a:endParaRPr>
          </a:p>
          <a:p>
            <a:pPr marL="137160" indent="0">
              <a:buNone/>
            </a:pPr>
            <a:r>
              <a:rPr lang="ru-RU" dirty="0">
                <a:solidFill>
                  <a:srgbClr val="FFFF00"/>
                </a:solidFill>
              </a:rPr>
              <a:t>Интерференционная </a:t>
            </a:r>
            <a:r>
              <a:rPr lang="ru-RU" dirty="0" smtClean="0">
                <a:solidFill>
                  <a:srgbClr val="FFFF00"/>
                </a:solidFill>
              </a:rPr>
              <a:t>картина</a:t>
            </a:r>
            <a:r>
              <a:rPr lang="ru-RU" dirty="0">
                <a:solidFill>
                  <a:srgbClr val="FFFF00"/>
                </a:solidFill>
              </a:rPr>
              <a:t>, полученная при помощи интерферометра c зеркалами под углом около 90°</a:t>
            </a:r>
          </a:p>
        </p:txBody>
      </p:sp>
      <p:sp>
        <p:nvSpPr>
          <p:cNvPr id="16" name="Объект 2"/>
          <p:cNvSpPr txBox="1">
            <a:spLocks/>
          </p:cNvSpPr>
          <p:nvPr/>
        </p:nvSpPr>
        <p:spPr>
          <a:xfrm>
            <a:off x="4355976" y="4876398"/>
            <a:ext cx="1936644" cy="1072882"/>
          </a:xfrm>
          <a:prstGeom prst="rect">
            <a:avLst/>
          </a:prstGeom>
        </p:spPr>
        <p:txBody>
          <a:bodyPr vert="horz">
            <a:normAutofit fontScale="400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ru-RU" dirty="0" smtClean="0">
                <a:solidFill>
                  <a:srgbClr val="FFFF00"/>
                </a:solidFill>
              </a:rPr>
              <a:t>Интерференционная картина, полученная при помощи интерферометра со строго перпендикулярными зеркалами</a:t>
            </a:r>
            <a:endParaRPr lang="ru-RU" dirty="0">
              <a:solidFill>
                <a:srgbClr val="FFFF00"/>
              </a:solidFill>
            </a:endParaRPr>
          </a:p>
        </p:txBody>
      </p:sp>
      <p:pic>
        <p:nvPicPr>
          <p:cNvPr id="5126" name="Picture 6" descr="C:\Users\admin\Desktop\220px-Michelson_experiment_(ru).svg.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732240" y="404664"/>
            <a:ext cx="2319004" cy="1749794"/>
          </a:xfrm>
          <a:prstGeom prst="rect">
            <a:avLst/>
          </a:prstGeom>
          <a:solidFill>
            <a:schemeClr val="tx1"/>
          </a:solidFill>
        </p:spPr>
      </p:pic>
    </p:spTree>
    <p:extLst>
      <p:ext uri="{BB962C8B-B14F-4D97-AF65-F5344CB8AC3E}">
        <p14:creationId xmlns="" xmlns:p14="http://schemas.microsoft.com/office/powerpoint/2010/main" val="290133994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32" y="-8839"/>
            <a:ext cx="9174431" cy="5310048"/>
          </a:xfrm>
        </p:spPr>
        <p:txBody>
          <a:bodyPr>
            <a:normAutofit/>
          </a:bodyPr>
          <a:lstStyle/>
          <a:p>
            <a:pPr marL="137160" indent="0">
              <a:buNone/>
            </a:pPr>
            <a:r>
              <a:rPr lang="ru-RU" sz="1400" dirty="0" err="1">
                <a:solidFill>
                  <a:srgbClr val="FFFF00"/>
                </a:solidFill>
              </a:rPr>
              <a:t>Интерферо́метр</a:t>
            </a:r>
            <a:r>
              <a:rPr lang="ru-RU" sz="1400" dirty="0">
                <a:solidFill>
                  <a:srgbClr val="FFFF00"/>
                </a:solidFill>
              </a:rPr>
              <a:t> </a:t>
            </a:r>
            <a:r>
              <a:rPr lang="ru-RU" sz="1400" dirty="0" err="1">
                <a:solidFill>
                  <a:srgbClr val="FFFF00"/>
                </a:solidFill>
              </a:rPr>
              <a:t>Жаме́на</a:t>
            </a:r>
            <a:r>
              <a:rPr lang="ru-RU" sz="1400" dirty="0">
                <a:solidFill>
                  <a:srgbClr val="FFFF00"/>
                </a:solidFill>
              </a:rPr>
              <a:t> (интерференционный рефрактометр) — двухлучевой интерферометр, использовавшийся для измерения малых показателей преломления газов, предложенный Жюлем </a:t>
            </a:r>
            <a:r>
              <a:rPr lang="ru-RU" sz="1400" dirty="0" err="1">
                <a:solidFill>
                  <a:srgbClr val="FFFF00"/>
                </a:solidFill>
              </a:rPr>
              <a:t>Жаменом</a:t>
            </a:r>
            <a:r>
              <a:rPr lang="ru-RU" sz="1400" dirty="0">
                <a:solidFill>
                  <a:srgbClr val="FFFF00"/>
                </a:solidFill>
              </a:rPr>
              <a:t> в 1856 году</a:t>
            </a:r>
            <a:r>
              <a:rPr lang="ru-RU" sz="1400" dirty="0" smtClean="0">
                <a:solidFill>
                  <a:srgbClr val="FFFF00"/>
                </a:solidFill>
              </a:rPr>
              <a:t>.</a:t>
            </a:r>
          </a:p>
          <a:p>
            <a:pPr marL="137160" indent="0">
              <a:buNone/>
            </a:pPr>
            <a:r>
              <a:rPr lang="ru-RU" sz="1400" dirty="0">
                <a:solidFill>
                  <a:srgbClr val="FFFF00"/>
                </a:solidFill>
              </a:rPr>
              <a:t>В интерферометре Жамена свет проходит через две одинаковые плоскопараллельные стеклянные пластины толщиной не менее 20 мм. Они устанавливаются под углом в 45° к линии, которая соединяет их центры и поворачиваются с помощью винтов относительно вертикальной и горизонтальной осей для изменения ширины интерференционных полос. При падении пучка света на первую пластину, он частично отражается от её внешней и внутренней поверхностей, расщепляясь на два луча. При этом расстояние между лучами зависит от толщины пластины. Интерференция возникает после отражения от второй пластины между лучами, каждый из которых испытал по одному отражению от разных поверхностей пластин. Разница хода между ними </a:t>
            </a:r>
            <a:r>
              <a:rPr lang="ru-RU" sz="1400" dirty="0" smtClean="0">
                <a:solidFill>
                  <a:srgbClr val="FFFF00"/>
                </a:solidFill>
              </a:rPr>
              <a:t>составляет</a:t>
            </a:r>
          </a:p>
          <a:p>
            <a:pPr marL="137160" indent="0">
              <a:buNone/>
            </a:pPr>
            <a:endParaRPr lang="ru-RU" sz="1400" dirty="0">
              <a:solidFill>
                <a:srgbClr val="FFFF00"/>
              </a:solidFill>
            </a:endParaRPr>
          </a:p>
          <a:p>
            <a:pPr marL="137160" indent="0">
              <a:buNone/>
            </a:pPr>
            <a:r>
              <a:rPr lang="ru-RU" sz="1400" dirty="0">
                <a:solidFill>
                  <a:srgbClr val="FFFF00"/>
                </a:solidFill>
              </a:rPr>
              <a:t>г</a:t>
            </a:r>
            <a:r>
              <a:rPr lang="ru-RU" sz="1400" dirty="0" smtClean="0">
                <a:solidFill>
                  <a:srgbClr val="FFFF00"/>
                </a:solidFill>
              </a:rPr>
              <a:t>де </a:t>
            </a:r>
            <a:r>
              <a:rPr lang="en-US" sz="1400" dirty="0" smtClean="0">
                <a:solidFill>
                  <a:srgbClr val="FFFF00"/>
                </a:solidFill>
              </a:rPr>
              <a:t>d</a:t>
            </a:r>
            <a:r>
              <a:rPr lang="ru-RU" sz="1400" dirty="0" smtClean="0">
                <a:solidFill>
                  <a:srgbClr val="FFFF00"/>
                </a:solidFill>
              </a:rPr>
              <a:t> – толщина пластин, </a:t>
            </a:r>
            <a:r>
              <a:rPr lang="en-US" sz="1400" dirty="0" smtClean="0">
                <a:solidFill>
                  <a:srgbClr val="FFFF00"/>
                </a:solidFill>
              </a:rPr>
              <a:t>n – </a:t>
            </a:r>
            <a:r>
              <a:rPr lang="ru-RU" sz="1400" dirty="0" smtClean="0">
                <a:solidFill>
                  <a:srgbClr val="FFFF00"/>
                </a:solidFill>
              </a:rPr>
              <a:t>их показатель преломления относительно окружающей среды, </a:t>
            </a:r>
            <a:r>
              <a:rPr lang="el-GR" sz="1400" dirty="0" smtClean="0">
                <a:solidFill>
                  <a:srgbClr val="FFFF00"/>
                </a:solidFill>
              </a:rPr>
              <a:t>φ</a:t>
            </a:r>
            <a:r>
              <a:rPr lang="ru-RU" sz="1400" dirty="0" smtClean="0">
                <a:solidFill>
                  <a:srgbClr val="FFFF00"/>
                </a:solidFill>
              </a:rPr>
              <a:t> и </a:t>
            </a:r>
            <a:r>
              <a:rPr lang="el-GR" sz="1400" dirty="0" smtClean="0">
                <a:solidFill>
                  <a:srgbClr val="FFFF00"/>
                </a:solidFill>
              </a:rPr>
              <a:t>ψ</a:t>
            </a:r>
            <a:r>
              <a:rPr lang="ru-RU" sz="1400" dirty="0" smtClean="0">
                <a:solidFill>
                  <a:srgbClr val="FFFF00"/>
                </a:solidFill>
              </a:rPr>
              <a:t> – углы преломления в них. Так как разность хода между лучами очень велика, интерференция в белом свете не наблюдается.</a:t>
            </a:r>
          </a:p>
          <a:p>
            <a:pPr marL="137160" indent="0">
              <a:buNone/>
            </a:pPr>
            <a:r>
              <a:rPr lang="ru-RU" sz="1400" dirty="0">
                <a:solidFill>
                  <a:srgbClr val="FFFF00"/>
                </a:solidFill>
              </a:rPr>
              <a:t>От толщины пластин зависит расстояние между лучами, интерференция которых </a:t>
            </a:r>
            <a:r>
              <a:rPr lang="ru-RU" sz="1400" dirty="0" smtClean="0">
                <a:solidFill>
                  <a:srgbClr val="FFFF00"/>
                </a:solidFill>
              </a:rPr>
              <a:t>изучается</a:t>
            </a:r>
            <a:r>
              <a:rPr lang="ru-RU" sz="1400" dirty="0">
                <a:solidFill>
                  <a:srgbClr val="FFFF00"/>
                </a:solidFill>
              </a:rPr>
              <a:t>. Её делают достаточной для помещения на пути лучей кювет с газами. Если показатели преломления исследуемых газов равны n</a:t>
            </a:r>
            <a:r>
              <a:rPr lang="ru-RU" sz="1400" baseline="-25000" dirty="0">
                <a:solidFill>
                  <a:srgbClr val="FFFF00"/>
                </a:solidFill>
              </a:rPr>
              <a:t>1</a:t>
            </a:r>
            <a:r>
              <a:rPr lang="ru-RU" sz="1400" dirty="0">
                <a:solidFill>
                  <a:srgbClr val="FFFF00"/>
                </a:solidFill>
              </a:rPr>
              <a:t> и n</a:t>
            </a:r>
            <a:r>
              <a:rPr lang="ru-RU" sz="1400" baseline="-25000" dirty="0">
                <a:solidFill>
                  <a:srgbClr val="FFFF00"/>
                </a:solidFill>
              </a:rPr>
              <a:t>2</a:t>
            </a:r>
            <a:r>
              <a:rPr lang="ru-RU" sz="1400" dirty="0">
                <a:solidFill>
                  <a:srgbClr val="FFFF00"/>
                </a:solidFill>
              </a:rPr>
              <a:t>, длина кювет </a:t>
            </a:r>
            <a:r>
              <a:rPr lang="en-US" sz="1400" dirty="0" smtClean="0">
                <a:solidFill>
                  <a:srgbClr val="FFFF00"/>
                </a:solidFill>
              </a:rPr>
              <a:t>l</a:t>
            </a:r>
            <a:r>
              <a:rPr lang="ru-RU" sz="1400" dirty="0" smtClean="0">
                <a:solidFill>
                  <a:srgbClr val="FFFF00"/>
                </a:solidFill>
              </a:rPr>
              <a:t>, </a:t>
            </a:r>
            <a:r>
              <a:rPr lang="ru-RU" sz="1400" dirty="0">
                <a:solidFill>
                  <a:srgbClr val="FFFF00"/>
                </a:solidFill>
              </a:rPr>
              <a:t>смещение полос при внесении разных газов в кюветы m, а длина волны </a:t>
            </a:r>
            <a:r>
              <a:rPr lang="el-GR" sz="1400" dirty="0" smtClean="0">
                <a:solidFill>
                  <a:srgbClr val="FFFF00"/>
                </a:solidFill>
              </a:rPr>
              <a:t>λ</a:t>
            </a:r>
            <a:r>
              <a:rPr lang="ru-RU" sz="1400" dirty="0" smtClean="0">
                <a:solidFill>
                  <a:srgbClr val="FFFF00"/>
                </a:solidFill>
              </a:rPr>
              <a:t>, </a:t>
            </a:r>
            <a:r>
              <a:rPr lang="ru-RU" sz="1400" dirty="0">
                <a:solidFill>
                  <a:srgbClr val="FFFF00"/>
                </a:solidFill>
              </a:rPr>
              <a:t>то разница показателей преломления будет </a:t>
            </a:r>
            <a:r>
              <a:rPr lang="ru-RU" sz="1400" dirty="0" smtClean="0">
                <a:solidFill>
                  <a:srgbClr val="FFFF00"/>
                </a:solidFill>
              </a:rPr>
              <a:t>равна</a:t>
            </a:r>
            <a:endParaRPr lang="en-US" sz="1400" dirty="0" smtClean="0">
              <a:solidFill>
                <a:srgbClr val="FFFF00"/>
              </a:solidFill>
            </a:endParaRPr>
          </a:p>
          <a:p>
            <a:pPr marL="137160" indent="0">
              <a:buNone/>
            </a:pPr>
            <a:endParaRPr lang="en-US" sz="1400" dirty="0">
              <a:solidFill>
                <a:srgbClr val="FFFF00"/>
              </a:solidFill>
            </a:endParaRPr>
          </a:p>
          <a:p>
            <a:pPr marL="137160" indent="0">
              <a:buNone/>
            </a:pPr>
            <a:r>
              <a:rPr lang="ru-RU" sz="1400" dirty="0" smtClean="0">
                <a:solidFill>
                  <a:srgbClr val="FFFF00"/>
                </a:solidFill>
              </a:rPr>
              <a:t>На практике типичные значения </a:t>
            </a:r>
            <a:r>
              <a:rPr lang="el-GR" sz="1400" dirty="0" smtClean="0">
                <a:solidFill>
                  <a:srgbClr val="FFFF00"/>
                </a:solidFill>
              </a:rPr>
              <a:t>Δ</a:t>
            </a:r>
            <a:r>
              <a:rPr lang="en-US" sz="1400" dirty="0" smtClean="0">
                <a:solidFill>
                  <a:srgbClr val="FFFF00"/>
                </a:solidFill>
              </a:rPr>
              <a:t>n, </a:t>
            </a:r>
            <a:r>
              <a:rPr lang="ru-RU" sz="1400" dirty="0" smtClean="0">
                <a:solidFill>
                  <a:srgbClr val="FFFF00"/>
                </a:solidFill>
              </a:rPr>
              <a:t>доступные для измерения, составляют по порядку величины 10</a:t>
            </a:r>
            <a:r>
              <a:rPr lang="ru-RU" sz="1400" baseline="30000" dirty="0" smtClean="0">
                <a:solidFill>
                  <a:srgbClr val="FFFF00"/>
                </a:solidFill>
              </a:rPr>
              <a:t>-6</a:t>
            </a:r>
            <a:r>
              <a:rPr lang="ru-RU" sz="1400" dirty="0" smtClean="0">
                <a:solidFill>
                  <a:srgbClr val="FFFF00"/>
                </a:solidFill>
              </a:rPr>
              <a:t>.</a:t>
            </a:r>
            <a:endParaRPr lang="ru-RU" sz="1400" dirty="0">
              <a:solidFill>
                <a:srgbClr val="FFFF00"/>
              </a:solidFill>
            </a:endParaRPr>
          </a:p>
        </p:txBody>
      </p:sp>
      <p:pic>
        <p:nvPicPr>
          <p:cNvPr id="7170" name="Picture 2" descr="C:\Users\admin\Desktop\e27291ff1be9a621e9cfd8072c7a781a.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79131" y="2031149"/>
            <a:ext cx="2545357" cy="264616"/>
          </a:xfrm>
          <a:prstGeom prst="rect">
            <a:avLst/>
          </a:prstGeom>
          <a:solidFill>
            <a:schemeClr val="tx1"/>
          </a:solidFill>
        </p:spPr>
      </p:pic>
      <p:pic>
        <p:nvPicPr>
          <p:cNvPr id="7171" name="Picture 3" descr="C:\Users\admin\Desktop\16b44c8c32fb53f06df67dc5265f25a7.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47144" y="3645024"/>
            <a:ext cx="1714500" cy="400050"/>
          </a:xfrm>
          <a:prstGeom prst="rect">
            <a:avLst/>
          </a:prstGeom>
          <a:solidFill>
            <a:schemeClr val="tx1"/>
          </a:solidFill>
        </p:spPr>
      </p:pic>
      <p:pic>
        <p:nvPicPr>
          <p:cNvPr id="7172" name="Picture 4" descr="C:\Users\admin\Desktop\220px-Jamin_interferometer_en.svg.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1560" y="4478844"/>
            <a:ext cx="3384376" cy="2187699"/>
          </a:xfrm>
          <a:prstGeom prst="rect">
            <a:avLst/>
          </a:prstGeom>
          <a:solidFill>
            <a:schemeClr val="tx1"/>
          </a:solidFill>
        </p:spPr>
      </p:pic>
      <p:pic>
        <p:nvPicPr>
          <p:cNvPr id="7173" name="Picture 5" descr="C:\Users\admin\Desktop\jamen_fringes-TSU.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508104" y="4537138"/>
            <a:ext cx="2236464" cy="21294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6870303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4572000" cy="6858000"/>
          </a:xfrm>
        </p:spPr>
        <p:txBody>
          <a:bodyPr>
            <a:normAutofit fontScale="85000" lnSpcReduction="10000"/>
          </a:bodyPr>
          <a:lstStyle/>
          <a:p>
            <a:pPr marL="137160" indent="0">
              <a:buNone/>
            </a:pPr>
            <a:r>
              <a:rPr lang="ru-RU" sz="1800" dirty="0" smtClean="0">
                <a:solidFill>
                  <a:srgbClr val="FFFF00"/>
                </a:solidFill>
              </a:rPr>
              <a:t>Интерферометр Маха-</a:t>
            </a:r>
            <a:r>
              <a:rPr lang="ru-RU" sz="1800" dirty="0" err="1" smtClean="0">
                <a:solidFill>
                  <a:srgbClr val="FFFF00"/>
                </a:solidFill>
              </a:rPr>
              <a:t>Цендера</a:t>
            </a:r>
            <a:r>
              <a:rPr lang="ru-RU" sz="1800" dirty="0" smtClean="0">
                <a:solidFill>
                  <a:srgbClr val="FFFF00"/>
                </a:solidFill>
              </a:rPr>
              <a:t> </a:t>
            </a:r>
            <a:r>
              <a:rPr lang="ru-RU" sz="1800" dirty="0">
                <a:solidFill>
                  <a:srgbClr val="FFFF00"/>
                </a:solidFill>
              </a:rPr>
              <a:t>— модификация интерферометра Жамена, двухлучевой интерферометр, применяемый для анализа плазмы и газовых потоков в дискретном исполнении (с помощью зеркал и линз) и в электрооптических модуляторах в объемном и планарном</a:t>
            </a:r>
            <a:r>
              <a:rPr lang="ru-RU" sz="1800" dirty="0" smtClean="0">
                <a:solidFill>
                  <a:srgbClr val="FFFF00"/>
                </a:solidFill>
              </a:rPr>
              <a:t>.</a:t>
            </a:r>
          </a:p>
          <a:p>
            <a:pPr marL="137160" indent="0">
              <a:buNone/>
            </a:pPr>
            <a:r>
              <a:rPr lang="ru-RU" sz="1800" dirty="0">
                <a:solidFill>
                  <a:srgbClr val="FFFF00"/>
                </a:solidFill>
              </a:rPr>
              <a:t>На входе интерферометра находится полупрозрачное зеркало, расщепляющее световой поток на два луча. Они сводятся вместе после отражения от двух непрозрачных зеркал в четвёртом зеркале. Зеркала интерферометра образуют параллелограмм. Для проведения исследований в одно из плеч интерферометра помещают ёмкость с исследуемым газом и компенсаторы</a:t>
            </a:r>
            <a:r>
              <a:rPr lang="ru-RU" sz="1800" dirty="0" smtClean="0">
                <a:solidFill>
                  <a:srgbClr val="FFFF00"/>
                </a:solidFill>
              </a:rPr>
              <a:t>.</a:t>
            </a:r>
          </a:p>
          <a:p>
            <a:pPr marL="137160" indent="0">
              <a:buNone/>
            </a:pPr>
            <a:r>
              <a:rPr lang="ru-RU" sz="1800" dirty="0">
                <a:solidFill>
                  <a:srgbClr val="FFFF00"/>
                </a:solidFill>
              </a:rPr>
              <a:t>В интегральной оптике широко используются электрооптические модуляторы типа интерферометра </a:t>
            </a:r>
            <a:r>
              <a:rPr lang="ru-RU" sz="1800" dirty="0" smtClean="0">
                <a:solidFill>
                  <a:srgbClr val="FFFF00"/>
                </a:solidFill>
              </a:rPr>
              <a:t>Маха-</a:t>
            </a:r>
            <a:r>
              <a:rPr lang="ru-RU" sz="1800" dirty="0" err="1" smtClean="0">
                <a:solidFill>
                  <a:srgbClr val="FFFF00"/>
                </a:solidFill>
              </a:rPr>
              <a:t>Цендера</a:t>
            </a:r>
            <a:r>
              <a:rPr lang="ru-RU" sz="1800" dirty="0">
                <a:solidFill>
                  <a:srgbClr val="FFFF00"/>
                </a:solidFill>
              </a:rPr>
              <a:t>, которые могут модулировать интенсивность света независимо от его поляризации на частотах до десятков ГГц. Планарная конструкция такого модулятора состоит из волновода, часть которого разветвляется разделяя электромагнитную волну на две. По бокам новообразованных волноводов (плеч) помещают электроды, после чего сводят волноводы в один. Подавая напряжение на электроды можно изменять показатель преломления электрооптического кристалла, из которого изготавливаются волноводы. Интерференция между волнами, распространяющимися в плечах модулятора приводит к модуляции амплитуды </a:t>
            </a:r>
            <a:r>
              <a:rPr lang="ru-RU" sz="1800" dirty="0" smtClean="0">
                <a:solidFill>
                  <a:srgbClr val="FFFF00"/>
                </a:solidFill>
              </a:rPr>
              <a:t>интенсивности </a:t>
            </a:r>
            <a:r>
              <a:rPr lang="ru-RU" sz="1800" dirty="0">
                <a:solidFill>
                  <a:srgbClr val="FFFF00"/>
                </a:solidFill>
              </a:rPr>
              <a:t>излучения.</a:t>
            </a:r>
          </a:p>
        </p:txBody>
      </p:sp>
      <p:pic>
        <p:nvPicPr>
          <p:cNvPr id="8194" name="Picture 2" descr="C:\Users\admin\Desktop\Mach-zender-interferometer.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64088" y="141362"/>
            <a:ext cx="3162066" cy="1991494"/>
          </a:xfrm>
          <a:prstGeom prst="rect">
            <a:avLst/>
          </a:prstGeom>
          <a:solidFill>
            <a:schemeClr val="tx1"/>
          </a:solidFill>
        </p:spPr>
      </p:pic>
      <p:pic>
        <p:nvPicPr>
          <p:cNvPr id="819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01251" y="2776565"/>
            <a:ext cx="3687739" cy="21962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94466111"/>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194"/>
            <a:ext cx="4499992" cy="6864194"/>
          </a:xfrm>
        </p:spPr>
        <p:txBody>
          <a:bodyPr>
            <a:normAutofit fontScale="47500" lnSpcReduction="20000"/>
          </a:bodyPr>
          <a:lstStyle/>
          <a:p>
            <a:pPr marL="137160" indent="0">
              <a:buNone/>
            </a:pPr>
            <a:r>
              <a:rPr lang="ru-RU" dirty="0">
                <a:solidFill>
                  <a:srgbClr val="FFFF00"/>
                </a:solidFill>
              </a:rPr>
              <a:t>Российский физик В. П. </a:t>
            </a:r>
            <a:r>
              <a:rPr lang="ru-RU" dirty="0" err="1">
                <a:solidFill>
                  <a:srgbClr val="FFFF00"/>
                </a:solidFill>
              </a:rPr>
              <a:t>Линник</a:t>
            </a:r>
            <a:r>
              <a:rPr lang="ru-RU" dirty="0">
                <a:solidFill>
                  <a:srgbClr val="FFFF00"/>
                </a:solidFill>
              </a:rPr>
              <a:t> (1889-1984) использовал принцип действия интерферометра Майкельсона для создания микроинтерферометра (комбинация интерферометра и микроскопа), служащего для контроля чистоты обработки </a:t>
            </a:r>
            <a:r>
              <a:rPr lang="ru-RU" dirty="0" smtClean="0">
                <a:solidFill>
                  <a:srgbClr val="FFFF00"/>
                </a:solidFill>
              </a:rPr>
              <a:t>поверхности.</a:t>
            </a:r>
          </a:p>
          <a:p>
            <a:pPr marL="137160" indent="0">
              <a:buNone/>
            </a:pPr>
            <a:r>
              <a:rPr lang="ru-RU" dirty="0">
                <a:solidFill>
                  <a:srgbClr val="FFFF00"/>
                </a:solidFill>
              </a:rPr>
              <a:t>Основу интерферометра составляют две стеклянные пластины p1 и p2 и два зеркала, одним из которых служит исследуемая поверхность</a:t>
            </a:r>
            <a:r>
              <a:rPr lang="ru-RU" dirty="0" smtClean="0">
                <a:solidFill>
                  <a:srgbClr val="FFFF00"/>
                </a:solidFill>
              </a:rPr>
              <a:t>.</a:t>
            </a:r>
            <a:endParaRPr lang="ru-RU" dirty="0">
              <a:solidFill>
                <a:srgbClr val="FFFF00"/>
              </a:solidFill>
            </a:endParaRPr>
          </a:p>
          <a:p>
            <a:pPr marL="137160" indent="0">
              <a:buNone/>
            </a:pPr>
            <a:r>
              <a:rPr lang="ru-RU" dirty="0">
                <a:solidFill>
                  <a:srgbClr val="FFFF00"/>
                </a:solidFill>
              </a:rPr>
              <a:t>Нижняя поверхность первой пластины представляет собой полупрозрачное зеркало, на котором происходит разделение лучей: часть света (луч 1) отражается вверх, отражается от исследуемой поверхности и после отражения от нижнего зеркала З" направляется в окуляр (на рисунке не показан), через который и наблюдается интерференционная картина</a:t>
            </a:r>
            <a:r>
              <a:rPr lang="ru-RU" dirty="0" smtClean="0">
                <a:solidFill>
                  <a:srgbClr val="FFFF00"/>
                </a:solidFill>
              </a:rPr>
              <a:t>.</a:t>
            </a:r>
            <a:endParaRPr lang="ru-RU" dirty="0">
              <a:solidFill>
                <a:srgbClr val="FFFF00"/>
              </a:solidFill>
            </a:endParaRPr>
          </a:p>
          <a:p>
            <a:pPr marL="137160" indent="0">
              <a:buNone/>
            </a:pPr>
            <a:r>
              <a:rPr lang="ru-RU" dirty="0">
                <a:solidFill>
                  <a:srgbClr val="FFFF00"/>
                </a:solidFill>
              </a:rPr>
              <a:t>После прохождения пластины p1 луч 2 направляется к зеркалу З, отражается от него, затем от полупрозрачного зеркала и вместе с </a:t>
            </a:r>
            <a:r>
              <a:rPr lang="ru-RU" dirty="0" err="1">
                <a:solidFill>
                  <a:srgbClr val="FFFF00"/>
                </a:solidFill>
              </a:rPr>
              <a:t>лучем</a:t>
            </a:r>
            <a:r>
              <a:rPr lang="ru-RU" dirty="0">
                <a:solidFill>
                  <a:srgbClr val="FFFF00"/>
                </a:solidFill>
              </a:rPr>
              <a:t> 1 направляется к наблюдателю</a:t>
            </a:r>
            <a:r>
              <a:rPr lang="ru-RU" dirty="0" smtClean="0">
                <a:solidFill>
                  <a:srgbClr val="FFFF00"/>
                </a:solidFill>
              </a:rPr>
              <a:t>.</a:t>
            </a:r>
            <a:endParaRPr lang="ru-RU" dirty="0">
              <a:solidFill>
                <a:srgbClr val="FFFF00"/>
              </a:solidFill>
            </a:endParaRPr>
          </a:p>
          <a:p>
            <a:pPr marL="137160" indent="0">
              <a:buNone/>
            </a:pPr>
            <a:r>
              <a:rPr lang="ru-RU" dirty="0">
                <a:solidFill>
                  <a:srgbClr val="FFFF00"/>
                </a:solidFill>
              </a:rPr>
              <a:t>Луч 1 после отражения от полупрозрачного зеркала и на обратном пути дважды проходит через пластину p1, "набирая" тем самым некоторую "лишнюю" разность хода. Для ее компенсации служит пластина p2, изготовленная из того же материала, что и первая. Разумеется, эту "лишнюю разность хода" можно было бы легко скомпенсировать простым перемещением зеркала, если бы не было дисперсии, зависимости коэффициента преломления от длины волны n(l). Применение компенсирующей пластины p1 позволяет осуществить такую компенсацию сразу для всех длин волн. </a:t>
            </a:r>
            <a:endParaRPr lang="ru-RU" dirty="0" smtClean="0">
              <a:solidFill>
                <a:srgbClr val="FFFF00"/>
              </a:solidFill>
            </a:endParaRPr>
          </a:p>
          <a:p>
            <a:pPr marL="137160" indent="0">
              <a:buNone/>
            </a:pPr>
            <a:r>
              <a:rPr lang="ru-RU" dirty="0">
                <a:solidFill>
                  <a:srgbClr val="FFFF00"/>
                </a:solidFill>
              </a:rPr>
              <a:t>Чрезвычайно простой в эксплуатации, такой интерферометр позволяет обнаружить весьма небольшие неровности на исследуемой поверхности - порядка долей длины волны.</a:t>
            </a:r>
          </a:p>
          <a:p>
            <a:pPr marL="137160" indent="0">
              <a:buNone/>
            </a:pPr>
            <a:endParaRPr lang="ru-RU" dirty="0" smtClean="0">
              <a:solidFill>
                <a:srgbClr val="FFFF00"/>
              </a:solidFill>
            </a:endParaRPr>
          </a:p>
          <a:p>
            <a:pPr marL="137160" indent="0">
              <a:buNone/>
            </a:pPr>
            <a:endParaRPr lang="ru-RU" dirty="0">
              <a:solidFill>
                <a:srgbClr val="FFFF00"/>
              </a:solidFill>
            </a:endParaRPr>
          </a:p>
        </p:txBody>
      </p:sp>
      <p:pic>
        <p:nvPicPr>
          <p:cNvPr id="9219" name="Picture 3" descr="C:\Users\admin\Desktop\lin.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20072" y="156529"/>
            <a:ext cx="3328588" cy="2552391"/>
          </a:xfrm>
          <a:prstGeom prst="rect">
            <a:avLst/>
          </a:prstGeom>
          <a:solidFill>
            <a:schemeClr val="tx1"/>
          </a:solidFill>
        </p:spPr>
      </p:pic>
      <p:pic>
        <p:nvPicPr>
          <p:cNvPr id="9220" name="Picture 4"/>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189635" y="2924944"/>
            <a:ext cx="2359025" cy="3511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85932563"/>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772816"/>
            <a:ext cx="8352928" cy="2304256"/>
          </a:xfrm>
        </p:spPr>
        <p:txBody>
          <a:bodyPr/>
          <a:lstStyle/>
          <a:p>
            <a:pPr marL="137160" indent="0">
              <a:buNone/>
            </a:pPr>
            <a:r>
              <a:rPr lang="ru-RU" dirty="0">
                <a:solidFill>
                  <a:srgbClr val="FFFF00"/>
                </a:solidFill>
              </a:rPr>
              <a:t>По интерференционной картине можно </a:t>
            </a:r>
            <a:r>
              <a:rPr lang="ru-RU" dirty="0" smtClean="0">
                <a:solidFill>
                  <a:srgbClr val="FFFF00"/>
                </a:solidFill>
              </a:rPr>
              <a:t>выявлять и </a:t>
            </a:r>
            <a:r>
              <a:rPr lang="ru-RU" dirty="0">
                <a:solidFill>
                  <a:srgbClr val="FFFF00"/>
                </a:solidFill>
              </a:rPr>
              <a:t>измерять неоднородности среды (в т</a:t>
            </a:r>
            <a:r>
              <a:rPr lang="ru-RU" dirty="0" smtClean="0">
                <a:solidFill>
                  <a:srgbClr val="FFFF00"/>
                </a:solidFill>
              </a:rPr>
              <a:t>. ч</a:t>
            </a:r>
            <a:r>
              <a:rPr lang="ru-RU" dirty="0">
                <a:solidFill>
                  <a:srgbClr val="FFFF00"/>
                </a:solidFill>
              </a:rPr>
              <a:t>. фазовые), в которой распространяются волны, или отклонения формы поверхности от заданной.</a:t>
            </a:r>
          </a:p>
          <a:p>
            <a:pPr marL="137160" indent="0">
              <a:buNone/>
            </a:pPr>
            <a:endParaRPr lang="ru-RU" dirty="0"/>
          </a:p>
        </p:txBody>
      </p:sp>
    </p:spTree>
    <p:extLst>
      <p:ext uri="{BB962C8B-B14F-4D97-AF65-F5344CB8AC3E}">
        <p14:creationId xmlns="" xmlns:p14="http://schemas.microsoft.com/office/powerpoint/2010/main" val="1542686497"/>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4536504"/>
          </a:xfrm>
        </p:spPr>
        <p:txBody>
          <a:bodyPr>
            <a:normAutofit fontScale="92500" lnSpcReduction="10000"/>
          </a:bodyPr>
          <a:lstStyle/>
          <a:p>
            <a:pPr marL="137160" indent="0">
              <a:buNone/>
            </a:pPr>
            <a:r>
              <a:rPr lang="ru-RU" dirty="0">
                <a:solidFill>
                  <a:srgbClr val="FFFF00"/>
                </a:solidFill>
              </a:rPr>
              <a:t>Применение интерферометров очень многообразно. Кроме перечисленного, они применяются для изучения качества изготовления оптических деталей, измерения углов, исследования быстропротекающих процессов, происходящих в воздухе, обтекающем летательные аппараты, и т. д. Применяя интерферометр, Майкельсон впервые провел сравнение международного эталона метра с длиной стандартной световой волны. С помощью интерферометров исследовалось также распространение света в движущихся телах, что привело к фундаментальным изменениям представлений о пространстве и времени.</a:t>
            </a:r>
          </a:p>
          <a:p>
            <a:pPr marL="137160" indent="0">
              <a:buNone/>
            </a:pPr>
            <a:endParaRPr lang="ru-RU" dirty="0"/>
          </a:p>
        </p:txBody>
      </p:sp>
    </p:spTree>
    <p:extLst>
      <p:ext uri="{BB962C8B-B14F-4D97-AF65-F5344CB8AC3E}">
        <p14:creationId xmlns="" xmlns:p14="http://schemas.microsoft.com/office/powerpoint/2010/main" val="3108555112"/>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13337" y="2721694"/>
            <a:ext cx="757508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5400" b="1" cap="none" spc="0" dirty="0" smtClean="0">
                <a:ln w="50800"/>
                <a:solidFill>
                  <a:srgbClr val="00B050"/>
                </a:solidFill>
                <a:effectLst/>
              </a:rPr>
              <a:t>Спасибо за внимание!!!</a:t>
            </a:r>
            <a:endParaRPr lang="ru-RU" sz="5400" b="1" cap="none" spc="0" dirty="0">
              <a:ln w="50800"/>
              <a:solidFill>
                <a:srgbClr val="00B050"/>
              </a:solidFill>
              <a:effectLst/>
            </a:endParaRPr>
          </a:p>
        </p:txBody>
      </p:sp>
    </p:spTree>
    <p:extLst>
      <p:ext uri="{BB962C8B-B14F-4D97-AF65-F5344CB8AC3E}">
        <p14:creationId xmlns="" xmlns:p14="http://schemas.microsoft.com/office/powerpoint/2010/main" val="11617731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08504" cy="980728"/>
          </a:xfrm>
        </p:spPr>
        <p:txBody>
          <a:bodyPr>
            <a:normAutofit fontScale="90000"/>
          </a:bodyPr>
          <a:lstStyle/>
          <a:p>
            <a:r>
              <a:rPr lang="ru-RU" dirty="0" smtClean="0">
                <a:solidFill>
                  <a:srgbClr val="FFFF00"/>
                </a:solidFill>
              </a:rPr>
              <a:t>История открытия интерференции света. Кольца Ньютона</a:t>
            </a:r>
            <a:endParaRPr lang="ru-RU" dirty="0">
              <a:solidFill>
                <a:srgbClr val="FFFF00"/>
              </a:solidFill>
            </a:endParaRPr>
          </a:p>
        </p:txBody>
      </p:sp>
      <p:sp>
        <p:nvSpPr>
          <p:cNvPr id="3" name="Объект 2"/>
          <p:cNvSpPr>
            <a:spLocks noGrp="1"/>
          </p:cNvSpPr>
          <p:nvPr>
            <p:ph idx="1"/>
          </p:nvPr>
        </p:nvSpPr>
        <p:spPr>
          <a:xfrm>
            <a:off x="-22575" y="980728"/>
            <a:ext cx="4738591" cy="5877272"/>
          </a:xfrm>
        </p:spPr>
        <p:txBody>
          <a:bodyPr>
            <a:normAutofit fontScale="92500" lnSpcReduction="20000"/>
          </a:bodyPr>
          <a:lstStyle/>
          <a:p>
            <a:r>
              <a:rPr lang="ru-RU" sz="1400" dirty="0" smtClean="0">
                <a:solidFill>
                  <a:srgbClr val="FFFF00"/>
                </a:solidFill>
              </a:rPr>
              <a:t>В древности, наблюдая за поведением света, думали, что два световых луча, пересекаясь, продолжают идти своей дорогой, как ни в чём не бывало. Подобные наблюдения укрепляли веру в бестелесность, нематериальность света.</a:t>
            </a:r>
            <a:r>
              <a:rPr lang="ru-RU" sz="1400" dirty="0">
                <a:solidFill>
                  <a:srgbClr val="FFFF00"/>
                </a:solidFill>
              </a:rPr>
              <a:t> </a:t>
            </a:r>
            <a:r>
              <a:rPr lang="ru-RU" sz="1400" dirty="0" smtClean="0">
                <a:solidFill>
                  <a:srgbClr val="FFFF00"/>
                </a:solidFill>
              </a:rPr>
              <a:t>Но так ли всё происходит на самом деле?</a:t>
            </a:r>
          </a:p>
          <a:p>
            <a:r>
              <a:rPr lang="ru-RU" sz="1400" dirty="0" smtClean="0">
                <a:solidFill>
                  <a:srgbClr val="FFFF00"/>
                </a:solidFill>
              </a:rPr>
              <a:t>Английский учёный Исаак Ньютон первым поставил опыт по наблюдению взаимодействия или интерференции световых лучей между собой. Он создал клиновидный воздушный зазор, положив тонкую линзу (выпуклой поверхностью вниз) на плоскую стеклянную пластинку.</a:t>
            </a:r>
          </a:p>
          <a:p>
            <a:r>
              <a:rPr lang="ru-RU" sz="1400" dirty="0" smtClean="0">
                <a:solidFill>
                  <a:srgbClr val="FFFF00"/>
                </a:solidFill>
              </a:rPr>
              <a:t>Затем учёный осветил зазор, причём сначала белым светом, а потом по очереди и другими основными цветными лучами. Ньютон отметил, что лучи отражаясь от стеклянных границ воздушного клина, очевидно, взаимодействовали между собой. При освещении белым светом в зазоре появилось чередующиеся цветные и радужные кольца. Когда же пропускались через зазор цветные лучи, предварительно полученные с помощью призмы, то в нём возникали светлые и тёмные кольца.</a:t>
            </a:r>
          </a:p>
          <a:p>
            <a:r>
              <a:rPr lang="ru-RU" sz="1400" dirty="0">
                <a:solidFill>
                  <a:srgbClr val="FFFF00"/>
                </a:solidFill>
              </a:rPr>
              <a:t>Интерференционная картина в виде концентрических колец (колец Ньютона) возникает между поверхностями одна из которых плоская, а другая имеет большой радиус кривизны (например, стеклянная пластинка и плосковыпуклая линза). Исаак Ньютон исследовав их в монохроматическом и белом свете обнаружил, что радиус колец возрастает с увеличением длины волны (от фиолетового к красному</a:t>
            </a:r>
            <a:r>
              <a:rPr lang="ru-RU" sz="1400" dirty="0" smtClean="0">
                <a:solidFill>
                  <a:srgbClr val="FFFF00"/>
                </a:solidFill>
              </a:rPr>
              <a:t>). Удовлетворительно объяснить, почему возникают кольца, Ньютон не смог. Учёный решил, что здесь скрываются явления, требующих дополнительных исследований.</a:t>
            </a:r>
          </a:p>
        </p:txBody>
      </p:sp>
      <p:pic>
        <p:nvPicPr>
          <p:cNvPr id="307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0032" y="1233344"/>
            <a:ext cx="2016224" cy="2619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20072" y="4077072"/>
            <a:ext cx="3466760" cy="20162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000800" y="1353361"/>
            <a:ext cx="2016224" cy="23793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9521325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4427984" cy="6858000"/>
          </a:xfrm>
        </p:spPr>
        <p:txBody>
          <a:bodyPr>
            <a:normAutofit/>
          </a:bodyPr>
          <a:lstStyle/>
          <a:p>
            <a:r>
              <a:rPr lang="ru-RU" sz="1600" dirty="0" smtClean="0">
                <a:solidFill>
                  <a:srgbClr val="FFFF00"/>
                </a:solidFill>
              </a:rPr>
              <a:t>Кольца Ньютона </a:t>
            </a:r>
            <a:r>
              <a:rPr lang="ru-RU" sz="1600" dirty="0">
                <a:solidFill>
                  <a:srgbClr val="FFFF00"/>
                </a:solidFill>
              </a:rPr>
              <a:t>— кольцеобразные интерференционные максимумы и минимумы, появляющиеся вокруг точки касания слегка изогнутой выпуклой линзы и плоскопараллельной пластины при прохождении света сквозь линзу и </a:t>
            </a:r>
            <a:r>
              <a:rPr lang="ru-RU" sz="1600" dirty="0" smtClean="0">
                <a:solidFill>
                  <a:srgbClr val="FFFF00"/>
                </a:solidFill>
              </a:rPr>
              <a:t>пластину.</a:t>
            </a:r>
          </a:p>
          <a:p>
            <a:r>
              <a:rPr lang="ru-RU" sz="1600" dirty="0" smtClean="0">
                <a:solidFill>
                  <a:srgbClr val="FFFF00"/>
                </a:solidFill>
              </a:rPr>
              <a:t>Кольца Ньютона используются для измерения радиусов кривизны поверхностей, для измерения длин волн света и показателей преломления. В некоторых случаях (например, при сканировании изображений на плёнках или оптической печати с негатива) кольца Ньютона представляют собой нежелательное явление.</a:t>
            </a:r>
          </a:p>
          <a:p>
            <a:r>
              <a:rPr lang="ru-RU" sz="1600" dirty="0" smtClean="0">
                <a:solidFill>
                  <a:srgbClr val="FFFF00"/>
                </a:solidFill>
              </a:rPr>
              <a:t>Возникновение этих колец удалось объяснить английскому учёному Томасу Юнгу.</a:t>
            </a:r>
          </a:p>
          <a:p>
            <a:endParaRPr lang="ru-RU" sz="1600"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4008" y="1074567"/>
            <a:ext cx="4032448" cy="24264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60032" y="3794139"/>
            <a:ext cx="3312368" cy="25489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4091574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Autofit/>
          </a:bodyPr>
          <a:lstStyle/>
          <a:p>
            <a:r>
              <a:rPr lang="ru-RU" sz="3200" dirty="0" smtClean="0">
                <a:solidFill>
                  <a:srgbClr val="FFFF00"/>
                </a:solidFill>
              </a:rPr>
              <a:t>Классическое объяснение явления колец Ньютона</a:t>
            </a:r>
            <a:endParaRPr lang="ru-RU" sz="3200" dirty="0">
              <a:solidFill>
                <a:srgbClr val="FFFF00"/>
              </a:solidFill>
            </a:endParaRPr>
          </a:p>
        </p:txBody>
      </p:sp>
      <p:sp>
        <p:nvSpPr>
          <p:cNvPr id="3" name="Объект 2"/>
          <p:cNvSpPr>
            <a:spLocks noGrp="1"/>
          </p:cNvSpPr>
          <p:nvPr>
            <p:ph idx="1"/>
          </p:nvPr>
        </p:nvSpPr>
        <p:spPr>
          <a:xfrm>
            <a:off x="0" y="908720"/>
            <a:ext cx="9144000" cy="5949280"/>
          </a:xfrm>
        </p:spPr>
        <p:txBody>
          <a:bodyPr>
            <a:normAutofit fontScale="77500" lnSpcReduction="20000"/>
          </a:bodyPr>
          <a:lstStyle/>
          <a:p>
            <a:r>
              <a:rPr lang="ru-RU" sz="1400" dirty="0" smtClean="0">
                <a:solidFill>
                  <a:srgbClr val="FFFF00"/>
                </a:solidFill>
              </a:rPr>
              <a:t>Проследим за ходом рассуждений Томаса Юнга. В его </a:t>
            </a:r>
            <a:r>
              <a:rPr lang="ru-RU" sz="1400" dirty="0">
                <a:solidFill>
                  <a:srgbClr val="FFFF00"/>
                </a:solidFill>
              </a:rPr>
              <a:t>основе лежит предположение о том, что свет — это волны. Рассмотрим случай, когда монохроматическая волна падает почти </a:t>
            </a:r>
            <a:r>
              <a:rPr lang="ru-RU" sz="1400" dirty="0" smtClean="0">
                <a:solidFill>
                  <a:srgbClr val="FFFF00"/>
                </a:solidFill>
              </a:rPr>
              <a:t>перпендикулярно </a:t>
            </a:r>
            <a:r>
              <a:rPr lang="ru-RU" sz="1400" dirty="0">
                <a:solidFill>
                  <a:srgbClr val="FFFF00"/>
                </a:solidFill>
              </a:rPr>
              <a:t>на плосковыпуклую линзу</a:t>
            </a:r>
            <a:r>
              <a:rPr lang="ru-RU" sz="1400" dirty="0" smtClean="0">
                <a:solidFill>
                  <a:srgbClr val="FFFF00"/>
                </a:solidFill>
              </a:rPr>
              <a:t>.</a:t>
            </a:r>
          </a:p>
          <a:p>
            <a:pPr marL="137160" indent="0">
              <a:buNone/>
            </a:pPr>
            <a:r>
              <a:rPr lang="ru-RU" sz="1400" dirty="0" smtClean="0">
                <a:solidFill>
                  <a:srgbClr val="FFFF00"/>
                </a:solidFill>
              </a:rPr>
              <a:t>Волна </a:t>
            </a:r>
            <a:r>
              <a:rPr lang="ru-RU" sz="1400" dirty="0">
                <a:solidFill>
                  <a:srgbClr val="FFFF00"/>
                </a:solidFill>
              </a:rPr>
              <a:t>1 появляется в результате отражения от выпуклой поверхности линзы на границе стекло — воздух, а волна 2 — в результате отражения от пластины на границе воздух — стекло. Эти волны когерентны, то есть у них одинаковые длины волн, а разность их фаз постоянна. Разность фаз возникает из-за того, что волна 2 проходит больший путь, чем волна 1. Если вторая волна отстает от первой на целое число длин волн, то, складываясь, волны усиливают друг друга.</a:t>
            </a:r>
          </a:p>
          <a:p>
            <a:pPr marL="137160" indent="0">
              <a:buNone/>
            </a:pPr>
            <a:endParaRPr lang="ru-RU" sz="1400" dirty="0">
              <a:solidFill>
                <a:srgbClr val="FFFF00"/>
              </a:solidFill>
            </a:endParaRPr>
          </a:p>
          <a:p>
            <a:pPr marL="137160" indent="0">
              <a:buNone/>
            </a:pPr>
            <a:r>
              <a:rPr lang="ru-RU" sz="1400" dirty="0">
                <a:solidFill>
                  <a:srgbClr val="FFFF00"/>
                </a:solidFill>
              </a:rPr>
              <a:t>     </a:t>
            </a:r>
            <a:r>
              <a:rPr lang="ru-RU" sz="1400" dirty="0" smtClean="0">
                <a:solidFill>
                  <a:srgbClr val="FFFF00"/>
                </a:solidFill>
              </a:rPr>
              <a:t>                  </a:t>
            </a:r>
            <a:r>
              <a:rPr lang="ru-RU" sz="1400" dirty="0">
                <a:solidFill>
                  <a:srgbClr val="FFFF00"/>
                </a:solidFill>
              </a:rPr>
              <a:t>— </a:t>
            </a:r>
            <a:r>
              <a:rPr lang="ru-RU" sz="1400" dirty="0" err="1">
                <a:solidFill>
                  <a:srgbClr val="FFFF00"/>
                </a:solidFill>
              </a:rPr>
              <a:t>max</a:t>
            </a:r>
            <a:r>
              <a:rPr lang="ru-RU" sz="1400" dirty="0">
                <a:solidFill>
                  <a:srgbClr val="FFFF00"/>
                </a:solidFill>
              </a:rPr>
              <a:t>, где  </a:t>
            </a:r>
            <a:r>
              <a:rPr lang="ru-RU" sz="1400" dirty="0" smtClean="0">
                <a:solidFill>
                  <a:srgbClr val="FFFF00"/>
                </a:solidFill>
              </a:rPr>
              <a:t>            -  любое </a:t>
            </a:r>
            <a:r>
              <a:rPr lang="ru-RU" sz="1400" dirty="0">
                <a:solidFill>
                  <a:srgbClr val="FFFF00"/>
                </a:solidFill>
              </a:rPr>
              <a:t>целое число,  </a:t>
            </a:r>
            <a:r>
              <a:rPr lang="ru-RU" sz="1400" dirty="0" smtClean="0">
                <a:solidFill>
                  <a:srgbClr val="FFFF00"/>
                </a:solidFill>
              </a:rPr>
              <a:t>       -  </a:t>
            </a:r>
            <a:r>
              <a:rPr lang="ru-RU" sz="1400" dirty="0">
                <a:solidFill>
                  <a:srgbClr val="FFFF00"/>
                </a:solidFill>
              </a:rPr>
              <a:t>длина волны.</a:t>
            </a:r>
          </a:p>
          <a:p>
            <a:pPr marL="137160" indent="0">
              <a:buNone/>
            </a:pPr>
            <a:endParaRPr lang="ru-RU" sz="1400" dirty="0">
              <a:solidFill>
                <a:srgbClr val="FFFF00"/>
              </a:solidFill>
            </a:endParaRPr>
          </a:p>
          <a:p>
            <a:pPr marL="137160" indent="0">
              <a:buNone/>
            </a:pPr>
            <a:r>
              <a:rPr lang="ru-RU" sz="1400" dirty="0">
                <a:solidFill>
                  <a:srgbClr val="FFFF00"/>
                </a:solidFill>
              </a:rPr>
              <a:t>Напротив, если вторая волна отстает от первой на нечетное число полуволн, то колебания, вызванные ими, будут происходить в противоположных фазах и волны гасят друг друга.</a:t>
            </a:r>
          </a:p>
          <a:p>
            <a:pPr marL="137160" indent="0">
              <a:buNone/>
            </a:pPr>
            <a:endParaRPr lang="ru-RU" sz="1400" dirty="0">
              <a:solidFill>
                <a:srgbClr val="FFFF00"/>
              </a:solidFill>
            </a:endParaRPr>
          </a:p>
          <a:p>
            <a:pPr marL="137160" indent="0">
              <a:buNone/>
            </a:pPr>
            <a:r>
              <a:rPr lang="ru-RU" sz="1400" dirty="0">
                <a:solidFill>
                  <a:srgbClr val="FFFF00"/>
                </a:solidFill>
              </a:rPr>
              <a:t>    	</a:t>
            </a:r>
            <a:r>
              <a:rPr lang="ru-RU" sz="1400" dirty="0" smtClean="0">
                <a:solidFill>
                  <a:srgbClr val="FFFF00"/>
                </a:solidFill>
              </a:rPr>
              <a:t>                — </a:t>
            </a:r>
            <a:r>
              <a:rPr lang="ru-RU" sz="1400" dirty="0" err="1">
                <a:solidFill>
                  <a:srgbClr val="FFFF00"/>
                </a:solidFill>
              </a:rPr>
              <a:t>min</a:t>
            </a:r>
            <a:r>
              <a:rPr lang="ru-RU" sz="1400" dirty="0">
                <a:solidFill>
                  <a:srgbClr val="FFFF00"/>
                </a:solidFill>
              </a:rPr>
              <a:t>, где  </a:t>
            </a:r>
            <a:r>
              <a:rPr lang="ru-RU" sz="1400" dirty="0" smtClean="0">
                <a:solidFill>
                  <a:srgbClr val="FFFF00"/>
                </a:solidFill>
              </a:rPr>
              <a:t>           - любое </a:t>
            </a:r>
            <a:r>
              <a:rPr lang="ru-RU" sz="1400" dirty="0">
                <a:solidFill>
                  <a:srgbClr val="FFFF00"/>
                </a:solidFill>
              </a:rPr>
              <a:t>целое число,   </a:t>
            </a:r>
            <a:r>
              <a:rPr lang="ru-RU" sz="1400" dirty="0" smtClean="0">
                <a:solidFill>
                  <a:srgbClr val="FFFF00"/>
                </a:solidFill>
              </a:rPr>
              <a:t>       -  </a:t>
            </a:r>
            <a:r>
              <a:rPr lang="ru-RU" sz="1400" dirty="0">
                <a:solidFill>
                  <a:srgbClr val="FFFF00"/>
                </a:solidFill>
              </a:rPr>
              <a:t>длина волны.</a:t>
            </a:r>
          </a:p>
          <a:p>
            <a:pPr marL="137160" indent="0">
              <a:buNone/>
            </a:pPr>
            <a:endParaRPr lang="ru-RU" sz="1400" dirty="0">
              <a:solidFill>
                <a:srgbClr val="FFFF00"/>
              </a:solidFill>
            </a:endParaRPr>
          </a:p>
          <a:p>
            <a:pPr marL="137160" indent="0">
              <a:buNone/>
            </a:pPr>
            <a:r>
              <a:rPr lang="ru-RU" sz="1400" dirty="0">
                <a:solidFill>
                  <a:srgbClr val="FFFF00"/>
                </a:solidFill>
              </a:rPr>
              <a:t>Для учета того, что в разных веществах скорость света различна, при определении положений минимумов и максимумов используют не разность хода, а оптическую разность хода. Разность оптических длин пути называется оптической разностью хода.</a:t>
            </a:r>
          </a:p>
          <a:p>
            <a:pPr marL="137160" indent="0">
              <a:buNone/>
            </a:pPr>
            <a:endParaRPr lang="ru-RU" sz="1400" dirty="0">
              <a:solidFill>
                <a:srgbClr val="FFFF00"/>
              </a:solidFill>
            </a:endParaRPr>
          </a:p>
          <a:p>
            <a:pPr marL="137160" indent="0">
              <a:buNone/>
            </a:pPr>
            <a:r>
              <a:rPr lang="ru-RU" sz="1400" dirty="0">
                <a:solidFill>
                  <a:srgbClr val="FFFF00"/>
                </a:solidFill>
              </a:rPr>
              <a:t>     </a:t>
            </a:r>
            <a:r>
              <a:rPr lang="ru-RU" sz="1400" dirty="0" smtClean="0">
                <a:solidFill>
                  <a:srgbClr val="FFFF00"/>
                </a:solidFill>
              </a:rPr>
              <a:t>            — </a:t>
            </a:r>
            <a:r>
              <a:rPr lang="ru-RU" sz="1400" dirty="0">
                <a:solidFill>
                  <a:srgbClr val="FFFF00"/>
                </a:solidFill>
              </a:rPr>
              <a:t>оптическая длина пути,</a:t>
            </a:r>
          </a:p>
          <a:p>
            <a:pPr marL="137160" indent="0">
              <a:buNone/>
            </a:pPr>
            <a:endParaRPr lang="ru-RU" sz="1400" dirty="0">
              <a:solidFill>
                <a:srgbClr val="FFFF00"/>
              </a:solidFill>
            </a:endParaRPr>
          </a:p>
          <a:p>
            <a:pPr marL="137160" indent="0">
              <a:buNone/>
            </a:pPr>
            <a:r>
              <a:rPr lang="ru-RU" sz="1400" dirty="0">
                <a:solidFill>
                  <a:srgbClr val="FFFF00"/>
                </a:solidFill>
              </a:rPr>
              <a:t>     </a:t>
            </a:r>
            <a:r>
              <a:rPr lang="ru-RU" sz="1400" dirty="0" smtClean="0">
                <a:solidFill>
                  <a:srgbClr val="FFFF00"/>
                </a:solidFill>
              </a:rPr>
              <a:t>                                         </a:t>
            </a:r>
            <a:r>
              <a:rPr lang="ru-RU" sz="1400" dirty="0">
                <a:solidFill>
                  <a:srgbClr val="FFFF00"/>
                </a:solidFill>
              </a:rPr>
              <a:t>— оптическая разность хода.</a:t>
            </a:r>
          </a:p>
          <a:p>
            <a:pPr marL="137160" indent="0">
              <a:buNone/>
            </a:pPr>
            <a:endParaRPr lang="ru-RU" sz="1400" dirty="0">
              <a:solidFill>
                <a:srgbClr val="FFFF00"/>
              </a:solidFill>
            </a:endParaRPr>
          </a:p>
          <a:p>
            <a:pPr marL="137160" indent="0">
              <a:buNone/>
            </a:pPr>
            <a:r>
              <a:rPr lang="ru-RU" sz="1400" dirty="0">
                <a:solidFill>
                  <a:srgbClr val="FFFF00"/>
                </a:solidFill>
              </a:rPr>
              <a:t>Если известен радиус кривизны R поверхности линзы, то можно вычислить, на каких расстояниях от точки соприкосновения линзы со стеклянной пластиной разности хода таковы, что волны определенной длины λ гасят друг друга. Эти расстояния и являются радиусами темных колец Ньютона. Необходимо также учитывать тот факт, что при отражении световой волны от оптически более плотной среды фаза волны меняется на \</a:t>
            </a:r>
            <a:r>
              <a:rPr lang="ru-RU" sz="1400" dirty="0" err="1">
                <a:solidFill>
                  <a:srgbClr val="FFFF00"/>
                </a:solidFill>
              </a:rPr>
              <a:t>pi</a:t>
            </a:r>
            <a:r>
              <a:rPr lang="ru-RU" sz="1400" dirty="0">
                <a:solidFill>
                  <a:srgbClr val="FFFF00"/>
                </a:solidFill>
              </a:rPr>
              <a:t>, этим объясняется тёмное пятно в точке соприкосновения линзы и плоскопараллельной пластины. Линии постоянной толщины воздушной прослойки под сферической линзой представляют собой концентрические окружности при нормальном падении света, при наклонном — эллипсы.</a:t>
            </a:r>
          </a:p>
          <a:p>
            <a:pPr marL="137160" indent="0">
              <a:buNone/>
            </a:pPr>
            <a:endParaRPr lang="ru-RU" sz="1400" dirty="0">
              <a:solidFill>
                <a:srgbClr val="FFFF00"/>
              </a:solidFill>
            </a:endParaRPr>
          </a:p>
          <a:p>
            <a:pPr marL="137160" indent="0">
              <a:buNone/>
            </a:pPr>
            <a:r>
              <a:rPr lang="ru-RU" sz="1400" dirty="0">
                <a:solidFill>
                  <a:srgbClr val="FFFF00"/>
                </a:solidFill>
              </a:rPr>
              <a:t>Радиус k-</a:t>
            </a:r>
            <a:r>
              <a:rPr lang="ru-RU" sz="1400" dirty="0" err="1">
                <a:solidFill>
                  <a:srgbClr val="FFFF00"/>
                </a:solidFill>
              </a:rPr>
              <a:t>го</a:t>
            </a:r>
            <a:r>
              <a:rPr lang="ru-RU" sz="1400" dirty="0">
                <a:solidFill>
                  <a:srgbClr val="FFFF00"/>
                </a:solidFill>
              </a:rPr>
              <a:t> светлого кольца Ньютона (в предположении постоянного радиуса кривизны линзы) в отражённом свете выражается следующей формулой:</a:t>
            </a:r>
          </a:p>
          <a:p>
            <a:pPr marL="137160" indent="0">
              <a:buNone/>
            </a:pPr>
            <a:endParaRPr lang="ru-RU" sz="1400" dirty="0">
              <a:solidFill>
                <a:srgbClr val="FFFF00"/>
              </a:solidFill>
            </a:endParaRPr>
          </a:p>
          <a:p>
            <a:pPr marL="137160" indent="0">
              <a:buNone/>
            </a:pPr>
            <a:r>
              <a:rPr lang="ru-RU" sz="1400" dirty="0" smtClean="0">
                <a:solidFill>
                  <a:srgbClr val="FFFF00"/>
                </a:solidFill>
              </a:rPr>
              <a:t>   </a:t>
            </a:r>
          </a:p>
          <a:p>
            <a:pPr marL="137160" indent="0">
              <a:buNone/>
            </a:pPr>
            <a:r>
              <a:rPr lang="ru-RU" sz="1400" dirty="0">
                <a:solidFill>
                  <a:srgbClr val="FFFF00"/>
                </a:solidFill>
              </a:rPr>
              <a:t>г</a:t>
            </a:r>
            <a:r>
              <a:rPr lang="ru-RU" sz="1400" dirty="0" smtClean="0">
                <a:solidFill>
                  <a:srgbClr val="FFFF00"/>
                </a:solidFill>
              </a:rPr>
              <a:t>де</a:t>
            </a:r>
          </a:p>
          <a:p>
            <a:pPr marL="137160" indent="0">
              <a:buNone/>
            </a:pPr>
            <a:endParaRPr lang="ru-RU" sz="1400" dirty="0" smtClean="0">
              <a:solidFill>
                <a:srgbClr val="FFFF00"/>
              </a:solidFill>
            </a:endParaRPr>
          </a:p>
          <a:p>
            <a:pPr marL="137160" indent="0">
              <a:buNone/>
            </a:pPr>
            <a:r>
              <a:rPr lang="ru-RU" sz="1400" dirty="0" smtClean="0">
                <a:solidFill>
                  <a:srgbClr val="FFFF00"/>
                </a:solidFill>
              </a:rPr>
              <a:t>    </a:t>
            </a:r>
            <a:r>
              <a:rPr lang="ru-RU" sz="1400" dirty="0">
                <a:solidFill>
                  <a:srgbClr val="FFFF00"/>
                </a:solidFill>
              </a:rPr>
              <a:t>R — радиус кривизны линзы;</a:t>
            </a:r>
          </a:p>
          <a:p>
            <a:pPr marL="137160" indent="0">
              <a:buNone/>
            </a:pPr>
            <a:r>
              <a:rPr lang="ru-RU" sz="1400" dirty="0">
                <a:solidFill>
                  <a:srgbClr val="FFFF00"/>
                </a:solidFill>
              </a:rPr>
              <a:t>    k = 2, 4, …;</a:t>
            </a:r>
          </a:p>
          <a:p>
            <a:pPr marL="137160" indent="0">
              <a:buNone/>
            </a:pPr>
            <a:r>
              <a:rPr lang="ru-RU" sz="1400" dirty="0">
                <a:solidFill>
                  <a:srgbClr val="FFFF00"/>
                </a:solidFill>
              </a:rPr>
              <a:t>    λ — длина волны света в вакууме;</a:t>
            </a:r>
          </a:p>
          <a:p>
            <a:pPr marL="137160" indent="0">
              <a:buNone/>
            </a:pPr>
            <a:r>
              <a:rPr lang="ru-RU" sz="1400" dirty="0">
                <a:solidFill>
                  <a:srgbClr val="FFFF00"/>
                </a:solidFill>
              </a:rPr>
              <a:t>    n — показатель преломления среды между линзой и пластинкой. </a:t>
            </a:r>
          </a:p>
        </p:txBody>
      </p:sp>
      <p:pic>
        <p:nvPicPr>
          <p:cNvPr id="7171" name="Picture 3" descr="C:\Users\admin\Desktop\dd1e71719a40d10c6fbadc4970598df2.png"/>
          <p:cNvPicPr>
            <a:picLocks noChangeAspect="1" noChangeArrowheads="1"/>
          </p:cNvPicPr>
          <p:nvPr/>
        </p:nvPicPr>
        <p:blipFill>
          <a:blip r:embed="rId2">
            <a:grayscl/>
            <a:extLst>
              <a:ext uri="{BEBA8EAE-BF5A-486C-A8C5-ECC9F3942E4B}">
                <a14:imgProps xmlns="" xmlns:a14="http://schemas.microsoft.com/office/drawing/2010/main">
                  <a14:imgLayer r:embed="rId3">
                    <a14:imgEffect>
                      <a14:colorTemperature colorTemp="112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986847" y="5301208"/>
            <a:ext cx="1628775" cy="485775"/>
          </a:xfrm>
          <a:prstGeom prst="rect">
            <a:avLst/>
          </a:prstGeom>
          <a:gradFill>
            <a:gsLst>
              <a:gs pos="51000">
                <a:schemeClr val="tx1"/>
              </a:gs>
              <a:gs pos="51000">
                <a:schemeClr val="accent1">
                  <a:tint val="44500"/>
                  <a:satMod val="160000"/>
                </a:schemeClr>
              </a:gs>
              <a:gs pos="100000">
                <a:schemeClr val="accent1">
                  <a:tint val="23500"/>
                  <a:satMod val="160000"/>
                </a:schemeClr>
              </a:gs>
            </a:gsLst>
            <a:lin ang="5400000" scaled="0"/>
          </a:gradFill>
        </p:spPr>
      </p:pic>
      <p:pic>
        <p:nvPicPr>
          <p:cNvPr id="7172" name="Picture 4" descr="C:\Users\admin\Desktop\a2415df2c7248cc31acf857f361d96cf.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3528" y="3933056"/>
            <a:ext cx="1323975" cy="180975"/>
          </a:xfrm>
          <a:prstGeom prst="rect">
            <a:avLst/>
          </a:prstGeom>
          <a:gradFill>
            <a:gsLst>
              <a:gs pos="51000">
                <a:schemeClr val="tx1"/>
              </a:gs>
              <a:gs pos="51000">
                <a:schemeClr val="accent1">
                  <a:tint val="44500"/>
                  <a:satMod val="160000"/>
                </a:schemeClr>
              </a:gs>
              <a:gs pos="100000">
                <a:schemeClr val="accent1">
                  <a:tint val="23500"/>
                  <a:satMod val="160000"/>
                </a:schemeClr>
              </a:gs>
            </a:gsLst>
            <a:lin ang="5400000" scaled="0"/>
          </a:gradFill>
        </p:spPr>
      </p:pic>
      <p:pic>
        <p:nvPicPr>
          <p:cNvPr id="7173" name="Picture 5" descr="C:\Users\admin\Desktop\dfa221508f6fc8c8cb4d412fcb15ac43.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77959" y="3573016"/>
            <a:ext cx="343985" cy="147422"/>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C:\Users\admin\Desktop\add377a2b8ea04fda703bea7cbea191c.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11837" y="2693523"/>
            <a:ext cx="1257300" cy="390525"/>
          </a:xfrm>
          <a:prstGeom prst="rect">
            <a:avLst/>
          </a:prstGeom>
          <a:solidFill>
            <a:schemeClr val="tx1"/>
          </a:solidFill>
        </p:spPr>
      </p:pic>
      <p:pic>
        <p:nvPicPr>
          <p:cNvPr id="7175" name="Picture 7" descr="C:\Users\admin\Desktop\33f3f0763dd666da617a2ae1a116d9dd.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563888" y="1823037"/>
            <a:ext cx="141392" cy="298762"/>
          </a:xfrm>
          <a:prstGeom prst="rect">
            <a:avLst/>
          </a:prstGeom>
          <a:solidFill>
            <a:schemeClr val="tx1"/>
          </a:solidFill>
        </p:spPr>
      </p:pic>
      <p:pic>
        <p:nvPicPr>
          <p:cNvPr id="7176" name="Picture 8" descr="C:\Users\admin\Desktop\c176f6003216fa97b669f5c960113efa.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83238" y="1974745"/>
            <a:ext cx="733425" cy="1619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7" descr="C:\Users\admin\Desktop\33f3f0763dd666da617a2ae1a116d9dd.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95936" y="2679110"/>
            <a:ext cx="141392" cy="298762"/>
          </a:xfrm>
          <a:prstGeom prst="rect">
            <a:avLst/>
          </a:prstGeom>
          <a:solidFill>
            <a:schemeClr val="tx1"/>
          </a:solidFill>
        </p:spPr>
      </p:pic>
      <p:pic>
        <p:nvPicPr>
          <p:cNvPr id="7177" name="Picture 9" descr="C:\Users\admin\Desktop\ccd6c5945b5bf1c575fe3f153f862481.pn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755382" y="1929556"/>
            <a:ext cx="363126" cy="192243"/>
          </a:xfrm>
          <a:prstGeom prst="rect">
            <a:avLst/>
          </a:prstGeom>
          <a:solidFill>
            <a:schemeClr val="tx1"/>
          </a:solidFill>
        </p:spPr>
      </p:pic>
      <p:pic>
        <p:nvPicPr>
          <p:cNvPr id="13" name="Picture 9" descr="C:\Users\admin\Desktop\ccd6c5945b5bf1c575fe3f153f862481.pn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2252496" y="2792663"/>
            <a:ext cx="363126" cy="192243"/>
          </a:xfrm>
          <a:prstGeom prst="rect">
            <a:avLst/>
          </a:prstGeom>
          <a:solidFill>
            <a:schemeClr val="tx1"/>
          </a:solidFill>
        </p:spPr>
      </p:pic>
    </p:spTree>
    <p:extLst>
      <p:ext uri="{BB962C8B-B14F-4D97-AF65-F5344CB8AC3E}">
        <p14:creationId xmlns="" xmlns:p14="http://schemas.microsoft.com/office/powerpoint/2010/main" val="19720217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rmAutofit/>
          </a:bodyPr>
          <a:lstStyle/>
          <a:p>
            <a:r>
              <a:rPr lang="ru-RU" dirty="0" smtClean="0">
                <a:solidFill>
                  <a:srgbClr val="FFFF00"/>
                </a:solidFill>
              </a:rPr>
              <a:t>Опыт Юнга</a:t>
            </a:r>
            <a:endParaRPr lang="ru-RU" dirty="0">
              <a:solidFill>
                <a:srgbClr val="FFFF00"/>
              </a:solidFill>
            </a:endParaRPr>
          </a:p>
        </p:txBody>
      </p:sp>
      <p:sp>
        <p:nvSpPr>
          <p:cNvPr id="3" name="Объект 2"/>
          <p:cNvSpPr>
            <a:spLocks noGrp="1"/>
          </p:cNvSpPr>
          <p:nvPr>
            <p:ph idx="1"/>
          </p:nvPr>
        </p:nvSpPr>
        <p:spPr>
          <a:xfrm>
            <a:off x="0" y="908720"/>
            <a:ext cx="4572000" cy="5949280"/>
          </a:xfrm>
        </p:spPr>
        <p:txBody>
          <a:bodyPr>
            <a:normAutofit fontScale="55000" lnSpcReduction="20000"/>
          </a:bodyPr>
          <a:lstStyle/>
          <a:p>
            <a:r>
              <a:rPr lang="ru-RU" dirty="0" smtClean="0">
                <a:solidFill>
                  <a:srgbClr val="FFFF00"/>
                </a:solidFill>
              </a:rPr>
              <a:t>В 1802 году Томас Юнг поставил опыт по сложению пучков света от двух источников, в результате чего получил не меняющуюся во времени картину, состоящую из чередующихся светлых и тёмных полос.</a:t>
            </a:r>
          </a:p>
          <a:p>
            <a:r>
              <a:rPr lang="ru-RU" dirty="0">
                <a:solidFill>
                  <a:srgbClr val="FFFF00"/>
                </a:solidFill>
              </a:rPr>
              <a:t>Для получения интерференции нужно, чтобы оба световых луча исходили из одного и того же источника (чтобы у них был совершенно одинаковый период), после прохождения различного пути они должны попадать в одну и ту же точку, а также идти там почти параллельно</a:t>
            </a:r>
            <a:r>
              <a:rPr lang="ru-RU" dirty="0" smtClean="0">
                <a:solidFill>
                  <a:srgbClr val="FFFF00"/>
                </a:solidFill>
              </a:rPr>
              <a:t>.</a:t>
            </a:r>
          </a:p>
          <a:p>
            <a:r>
              <a:rPr lang="ru-RU" dirty="0">
                <a:solidFill>
                  <a:srgbClr val="FFFF00"/>
                </a:solidFill>
              </a:rPr>
              <a:t>В опыте пучок когерентного света направляется на непрозрачный экран-ширму с двумя параллельными прорезями, позади которого устанавливается проекционный экран. Этот опыт демонстрирует интерференцию света, что является доказательством волновой теории. Особенность прорезей в том, что их ширина приблизительно равна длине волны излучаемого света</a:t>
            </a:r>
            <a:r>
              <a:rPr lang="ru-RU" dirty="0" smtClean="0">
                <a:solidFill>
                  <a:srgbClr val="FFFF00"/>
                </a:solidFill>
              </a:rPr>
              <a:t>.</a:t>
            </a:r>
          </a:p>
          <a:p>
            <a:r>
              <a:rPr lang="ru-RU" dirty="0">
                <a:solidFill>
                  <a:srgbClr val="FFFF00"/>
                </a:solidFill>
              </a:rPr>
              <a:t>Интерференции появляются на экране, когда ширина прорезей близка к длине волны излучаемого монохроматического света. Когда ширина прорезей увеличивается, освещенность экрана уменьшается и </a:t>
            </a:r>
            <a:r>
              <a:rPr lang="ru-RU" dirty="0" smtClean="0">
                <a:solidFill>
                  <a:srgbClr val="FFFF00"/>
                </a:solidFill>
              </a:rPr>
              <a:t>интерференции исчезают.</a:t>
            </a:r>
          </a:p>
          <a:p>
            <a:endParaRPr lang="ru-RU" dirty="0" smtClean="0">
              <a:solidFill>
                <a:srgbClr val="FFFF00"/>
              </a:solidFill>
            </a:endParaRPr>
          </a:p>
          <a:p>
            <a:endParaRPr lang="ru-RU" dirty="0">
              <a:solidFill>
                <a:srgbClr val="FFFF00"/>
              </a:solidFill>
            </a:endParaRP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58631" y="3683079"/>
            <a:ext cx="3982009" cy="28803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96136" y="858344"/>
            <a:ext cx="2107001" cy="26653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9404995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808" y="0"/>
            <a:ext cx="4989240" cy="6813376"/>
          </a:xfrm>
        </p:spPr>
        <p:txBody>
          <a:bodyPr>
            <a:normAutofit fontScale="92500"/>
          </a:bodyPr>
          <a:lstStyle/>
          <a:p>
            <a:r>
              <a:rPr lang="ru-RU" sz="1600" dirty="0">
                <a:solidFill>
                  <a:srgbClr val="FFFF00"/>
                </a:solidFill>
              </a:rPr>
              <a:t>Если исходить из того, что свет состоит из частиц (корпускулярная теория света), то на проекционном экране можно было бы увидеть только две параллельных полосы света, прошедших через прорези ширмы. Между ними проекционный экран оставался бы практически неосвещенным</a:t>
            </a:r>
            <a:r>
              <a:rPr lang="ru-RU" sz="1600" dirty="0" smtClean="0">
                <a:solidFill>
                  <a:srgbClr val="FFFF00"/>
                </a:solidFill>
              </a:rPr>
              <a:t>.</a:t>
            </a:r>
          </a:p>
          <a:p>
            <a:r>
              <a:rPr lang="ru-RU" sz="1600" dirty="0">
                <a:solidFill>
                  <a:srgbClr val="FFFF00"/>
                </a:solidFill>
              </a:rPr>
              <a:t>С другой стороны, если предположить, что свет представляет собой распространяющиеся волны (волновая теория света), то, согласно принципу Гюйгенса, каждая прорезь является источником вторичных волн</a:t>
            </a:r>
            <a:r>
              <a:rPr lang="ru-RU" sz="1600" dirty="0" smtClean="0">
                <a:solidFill>
                  <a:srgbClr val="FFFF00"/>
                </a:solidFill>
              </a:rPr>
              <a:t>.</a:t>
            </a:r>
          </a:p>
          <a:p>
            <a:r>
              <a:rPr lang="ru-RU" sz="1600" dirty="0">
                <a:solidFill>
                  <a:srgbClr val="FFFF00"/>
                </a:solidFill>
              </a:rPr>
              <a:t>Если вторичные волны достигнут линии в середине проекционного экрана, находящейся на равном удалении от прорезей, синхронно и в одной фазе, то на серединной линии экрана их амплитуды прибавятся, что создаст максимум яркости. То есть, максимум яркости окажется там, где согласно корпускулярной теории, яркость должна быть практически нулевой. Корпускулярная теория света является неверной, когда прорези достаточно тонкие, создавая тем самым интерференцию</a:t>
            </a:r>
            <a:r>
              <a:rPr lang="ru-RU" sz="1600" dirty="0" smtClean="0">
                <a:solidFill>
                  <a:srgbClr val="FFFF00"/>
                </a:solidFill>
              </a:rPr>
              <a:t>.</a:t>
            </a:r>
          </a:p>
          <a:p>
            <a:r>
              <a:rPr lang="ru-RU" sz="1600" dirty="0">
                <a:solidFill>
                  <a:srgbClr val="FFFF00"/>
                </a:solidFill>
              </a:rPr>
              <a:t>На определенном удалении от центральной линии, напротив, волны окажутся в противофазе — их амплитуды компенсируются, что создаст минимум яркости (темная полоса). По мере дальнейшего удаления от средней линии яркость периодически изменяется, возрастая до максимума и снова убывая.</a:t>
            </a:r>
            <a:endParaRPr lang="ru-RU" sz="1600" dirty="0" smtClean="0">
              <a:solidFill>
                <a:srgbClr val="FFFF00"/>
              </a:solidFill>
            </a:endParaRPr>
          </a:p>
          <a:p>
            <a:endParaRPr lang="ru-RU" sz="1600" dirty="0">
              <a:solidFill>
                <a:srgbClr val="FFFF00"/>
              </a:solidFill>
            </a:endParaRP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20072" y="1842182"/>
            <a:ext cx="3744416" cy="30544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71901097"/>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3188" y="-9525"/>
            <a:ext cx="8937625" cy="6877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86952763"/>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213" y="-30163"/>
            <a:ext cx="9242426" cy="6919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66952432"/>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323</TotalTime>
  <Words>1950</Words>
  <Application>Microsoft Office PowerPoint</Application>
  <PresentationFormat>Экран (4:3)</PresentationFormat>
  <Paragraphs>88</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Апекс</vt:lpstr>
      <vt:lpstr>Слайд 1</vt:lpstr>
      <vt:lpstr>Что такое интерференция света?</vt:lpstr>
      <vt:lpstr>История открытия интерференции света. Кольца Ньютона</vt:lpstr>
      <vt:lpstr>Слайд 4</vt:lpstr>
      <vt:lpstr>Классическое объяснение явления колец Ньютона</vt:lpstr>
      <vt:lpstr>Опыт Юнга</vt:lpstr>
      <vt:lpstr>Слайд 7</vt:lpstr>
      <vt:lpstr>Слайд 8</vt:lpstr>
      <vt:lpstr>Слайд 9</vt:lpstr>
      <vt:lpstr>Интерференция света в тонких плёнках </vt:lpstr>
      <vt:lpstr>Интерференция света - условия max и min.</vt:lpstr>
      <vt:lpstr>Условие:max</vt:lpstr>
      <vt:lpstr>Условие:min</vt:lpstr>
      <vt:lpstr>Применение интерференции </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NMR</cp:lastModifiedBy>
  <cp:revision>45</cp:revision>
  <dcterms:created xsi:type="dcterms:W3CDTF">2013-09-11T15:22:03Z</dcterms:created>
  <dcterms:modified xsi:type="dcterms:W3CDTF">2013-10-25T03:31:17Z</dcterms:modified>
</cp:coreProperties>
</file>