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96" r:id="rId2"/>
    <p:sldId id="421" r:id="rId3"/>
    <p:sldId id="462" r:id="rId4"/>
    <p:sldId id="479" r:id="rId5"/>
    <p:sldId id="463" r:id="rId6"/>
    <p:sldId id="464" r:id="rId7"/>
    <p:sldId id="477" r:id="rId8"/>
    <p:sldId id="478" r:id="rId9"/>
    <p:sldId id="465" r:id="rId10"/>
    <p:sldId id="466" r:id="rId11"/>
    <p:sldId id="467" r:id="rId12"/>
    <p:sldId id="468" r:id="rId13"/>
    <p:sldId id="469" r:id="rId14"/>
    <p:sldId id="470" r:id="rId15"/>
    <p:sldId id="475" r:id="rId16"/>
    <p:sldId id="471" r:id="rId17"/>
    <p:sldId id="472" r:id="rId18"/>
    <p:sldId id="473" r:id="rId19"/>
    <p:sldId id="476" r:id="rId20"/>
    <p:sldId id="474" r:id="rId21"/>
    <p:sldId id="444" r:id="rId22"/>
    <p:sldId id="445" r:id="rId23"/>
    <p:sldId id="448" r:id="rId24"/>
    <p:sldId id="447" r:id="rId25"/>
    <p:sldId id="446" r:id="rId26"/>
    <p:sldId id="449" r:id="rId27"/>
    <p:sldId id="440" r:id="rId28"/>
  </p:sldIdLst>
  <p:sldSz cx="12192000" cy="6858000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3" userDrawn="1">
          <p15:clr>
            <a:srgbClr val="A4A3A4"/>
          </p15:clr>
        </p15:guide>
        <p15:guide id="3" pos="7559" userDrawn="1">
          <p15:clr>
            <a:srgbClr val="A4A3A4"/>
          </p15:clr>
        </p15:guide>
        <p15:guide id="5" orient="horz" pos="822" userDrawn="1">
          <p15:clr>
            <a:srgbClr val="A4A3A4"/>
          </p15:clr>
        </p15:guide>
        <p15:guide id="6" orient="horz" pos="3090" userDrawn="1">
          <p15:clr>
            <a:srgbClr val="A4A3A4"/>
          </p15:clr>
        </p15:guide>
        <p15:guide id="7" pos="189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4" pos="7423" userDrawn="1">
          <p15:clr>
            <a:srgbClr val="A4A3A4"/>
          </p15:clr>
        </p15:guide>
        <p15:guide id="15" pos="2230" userDrawn="1">
          <p15:clr>
            <a:srgbClr val="A4A3A4"/>
          </p15:clr>
        </p15:guide>
        <p15:guide id="16" orient="horz" pos="618" userDrawn="1">
          <p15:clr>
            <a:srgbClr val="A4A3A4"/>
          </p15:clr>
        </p15:guide>
        <p15:guide id="17" pos="5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C2E5F0"/>
    <a:srgbClr val="E4EEF8"/>
    <a:srgbClr val="66FFFF"/>
    <a:srgbClr val="96E2EA"/>
    <a:srgbClr val="C0EDF2"/>
    <a:srgbClr val="BCD6EE"/>
    <a:srgbClr val="000000"/>
    <a:srgbClr val="F19375"/>
    <a:srgbClr val="A54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6395" autoAdjust="0"/>
  </p:normalViewPr>
  <p:slideViewPr>
    <p:cSldViewPr snapToGrid="0" showGuides="1">
      <p:cViewPr varScale="1">
        <p:scale>
          <a:sx n="66" d="100"/>
          <a:sy n="66" d="100"/>
        </p:scale>
        <p:origin x="114" y="102"/>
      </p:cViewPr>
      <p:guideLst>
        <p:guide pos="393"/>
        <p:guide pos="7559"/>
        <p:guide orient="horz" pos="822"/>
        <p:guide orient="horz" pos="3090"/>
        <p:guide pos="189"/>
        <p:guide pos="3840"/>
        <p:guide pos="7423"/>
        <p:guide pos="2230"/>
        <p:guide orient="horz" pos="618"/>
        <p:guide pos="52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9110" cy="34146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692" y="1"/>
            <a:ext cx="4309110" cy="34146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BE1B0271-696A-4A81-ABCB-F3C15061E2C6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64153"/>
            <a:ext cx="4309110" cy="34146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EDE2B882-54BB-4A3F-A288-91EC00279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417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9110" cy="34146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692" y="1"/>
            <a:ext cx="4309110" cy="34146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CC3F4647-228F-4B9C-8AE9-E5149BFFE16F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411" y="3275201"/>
            <a:ext cx="7955280" cy="2679711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6464153"/>
            <a:ext cx="4309110" cy="34146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B89184CB-E6A9-4018-AA34-EF4D18A0E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389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43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17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06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40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85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90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92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69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76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87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7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86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90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59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25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01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4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194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926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161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5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6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88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4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192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8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70EE-E3D2-46E2-8C47-ACC4ABDFA53B}" type="datetime1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3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5FED-7ED2-4385-B721-679387D435A7}" type="datetime1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0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98C1-713A-409A-A79B-2565E966B830}" type="datetime1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0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6960-AF1A-4681-9261-07C8E0E50780}" type="datetime1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4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4F45-81F6-4A69-AB92-77687D055A85}" type="datetime1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0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5276-80C3-4245-8493-A3BEB3D9EC79}" type="datetime1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1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7977-1B0B-49C8-90CD-56CB6B5F128E}" type="datetime1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6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273-A719-4FE0-BCD0-BB5E0AA1AB01}" type="datetime1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7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3BB2-3D87-4E2A-A541-EB042932E14C}" type="datetime1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0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5667-F095-4A4D-80C8-91E894CC24F9}" type="datetime1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8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00B2-1C6B-4F7F-8B84-9FD767DB88DC}" type="datetime1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0502-FE03-4847-AEC8-752E59D937C7}" type="datetime1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4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png"/><Relationship Id="rId3" Type="http://schemas.openxmlformats.org/officeDocument/2006/relationships/image" Target="../media/image1.jp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5.png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jp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g"/><Relationship Id="rId4" Type="http://schemas.openxmlformats.org/officeDocument/2006/relationships/image" Target="../media/image5.png"/><Relationship Id="rId9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5.pn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jp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5.png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0"/>
          <a:stretch/>
        </p:blipFill>
        <p:spPr>
          <a:xfrm>
            <a:off x="973266" y="2064775"/>
            <a:ext cx="7302937" cy="355479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6290973" y="104061"/>
            <a:ext cx="5125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5B9BD5">
                    <a:lumMod val="20000"/>
                    <a:lumOff val="80000"/>
                  </a:srgbClr>
                </a:solidFill>
                <a:latin typeface="Franklin Gothic Demi Cond" pitchFamily="34" charset="0"/>
                <a:ea typeface="Arial Unicode MS" pitchFamily="34" charset="-128"/>
                <a:cs typeface="Times New Roman" pitchFamily="18" charset="0"/>
              </a:rPr>
              <a:t>КРАСНОДАРСКОЕ ВЫСШЕЕ ВОЕННОЕ УЧИЛИЩЕ</a:t>
            </a:r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Franklin Gothic Demi Cond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411" y="1269109"/>
            <a:ext cx="7912852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85353" fontAlgn="ctr">
              <a:lnSpc>
                <a:spcPct val="90000"/>
              </a:lnSpc>
            </a:pPr>
            <a:r>
              <a:rPr lang="ru-RU" sz="3200" b="1" kern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Narrow" panose="020B0606020202030204" pitchFamily="34" charset="0"/>
                <a:cs typeface="Arial" pitchFamily="34" charset="0"/>
              </a:rPr>
              <a:t>Краснодарское высшее военное училище</a:t>
            </a:r>
            <a:endParaRPr lang="ru-RU" sz="3200" b="1" kern="0" dirty="0">
              <a:solidFill>
                <a:schemeClr val="bg1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026" name="Picture 2" descr="Эмблема Большая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8295" y="1543030"/>
            <a:ext cx="3244518" cy="407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23" y="3004937"/>
            <a:ext cx="2083645" cy="2502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87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Правила поступления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10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491" y="1573855"/>
            <a:ext cx="7878202" cy="398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8327149" y="1448797"/>
            <a:ext cx="3743610" cy="43367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5078" y="1504060"/>
            <a:ext cx="3607751" cy="42165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Официальная информация </a:t>
            </a:r>
            <a:r>
              <a:rPr lang="en-US" sz="2200" b="1" dirty="0" smtClean="0">
                <a:ln/>
                <a:latin typeface="Seattle Sans [RUS by me]" panose="00000400000000000000" pitchFamily="2" charset="0"/>
              </a:rPr>
              <a:t/>
            </a:r>
            <a:br>
              <a:rPr lang="en-US" sz="2200" b="1" dirty="0" smtClean="0">
                <a:ln/>
                <a:latin typeface="Seattle Sans [RUS by me]" panose="00000400000000000000" pitchFamily="2" charset="0"/>
              </a:rPr>
            </a:br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по порядку приема </a:t>
            </a:r>
            <a:r>
              <a:rPr lang="en-US" sz="2200" b="1" dirty="0" smtClean="0">
                <a:ln/>
                <a:latin typeface="Seattle Sans [RUS by me]" panose="00000400000000000000" pitchFamily="2" charset="0"/>
              </a:rPr>
              <a:t/>
            </a:r>
            <a:br>
              <a:rPr lang="en-US" sz="2200" b="1" dirty="0" smtClean="0">
                <a:ln/>
                <a:latin typeface="Seattle Sans [RUS by me]" panose="00000400000000000000" pitchFamily="2" charset="0"/>
              </a:rPr>
            </a:br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в училище размещена на официальном сайте </a:t>
            </a:r>
            <a:r>
              <a:rPr lang="en-US" sz="26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www.kvvu.mil.ru</a:t>
            </a:r>
          </a:p>
          <a:p>
            <a:pPr algn="ctr"/>
            <a:endParaRPr lang="en-US" sz="2200" b="1" dirty="0" smtClean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  <a:p>
            <a:pPr algn="ctr"/>
            <a:r>
              <a:rPr lang="ru-RU" sz="22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Информация, размещенная на других сайтах может не соответствовать действительности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9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Общие требования к поступающим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11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480087"/>
              </p:ext>
            </p:extLst>
          </p:nvPr>
        </p:nvGraphicFramePr>
        <p:xfrm>
          <a:off x="172016" y="975560"/>
          <a:ext cx="11898743" cy="5424110"/>
        </p:xfrm>
        <a:graphic>
          <a:graphicData uri="http://schemas.openxmlformats.org/drawingml/2006/table">
            <a:tbl>
              <a:tblPr/>
              <a:tblGrid>
                <a:gridCol w="5966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6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Высшее образование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Среднее профессиональное образование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2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граждане Российской Федерации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35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граждане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мужского пола </a:t>
                      </a:r>
                      <a:r>
                        <a:rPr lang="ru-RU" sz="1600" dirty="0" smtClean="0"/>
                        <a:t>(женского пола не принимаются)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8652439"/>
                  </a:ext>
                </a:extLst>
              </a:tr>
              <a:tr h="4164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имеющие документы государственного образца</a:t>
                      </a:r>
                      <a:r>
                        <a:rPr lang="ru-RU" sz="1600" dirty="0" smtClean="0"/>
                        <a:t>:</a:t>
                      </a:r>
                      <a:endParaRPr lang="ru-RU" sz="1600" b="1" i="0" u="sng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98040027"/>
                  </a:ext>
                </a:extLst>
              </a:tr>
              <a:tr h="8057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о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</a:rPr>
                        <a:t>среднем общем образовании</a:t>
                      </a:r>
                      <a:r>
                        <a:rPr lang="ru-RU" sz="1600" b="0" u="none" dirty="0" smtClean="0">
                          <a:solidFill>
                            <a:schemeClr val="dk1"/>
                          </a:solidFill>
                        </a:rPr>
                        <a:t/>
                      </a:r>
                      <a:br>
                        <a:rPr lang="ru-RU" sz="1600" b="0" u="none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ru-RU" sz="1600" b="0" u="none" dirty="0" smtClean="0">
                          <a:solidFill>
                            <a:schemeClr val="dk1"/>
                          </a:solidFill>
                        </a:rPr>
                        <a:t>или о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b="1" i="0" u="none" dirty="0" smtClean="0">
                          <a:solidFill>
                            <a:schemeClr val="tx1"/>
                          </a:solidFill>
                        </a:rPr>
                        <a:t>среднем профессиональном образовании</a:t>
                      </a:r>
                      <a:endParaRPr lang="ru-RU" sz="1600" b="1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о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</a:rPr>
                        <a:t>среднем общем образовании</a:t>
                      </a:r>
                      <a:r>
                        <a:rPr lang="ru-RU" sz="1600" u="none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pc="-20" baseline="0" dirty="0" smtClean="0"/>
                        <a:t>или о </a:t>
                      </a:r>
                      <a:r>
                        <a:rPr lang="ru-RU" sz="1600" b="1" u="none" spc="-20" baseline="0" dirty="0" smtClean="0">
                          <a:solidFill>
                            <a:schemeClr val="tx1"/>
                          </a:solidFill>
                        </a:rPr>
                        <a:t>среднем профессиональном образовании по программам </a:t>
                      </a: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</a:rPr>
                        <a:t>подготовки</a:t>
                      </a:r>
                      <a:r>
                        <a:rPr lang="ru-RU" sz="1600" b="1" u="none" baseline="0" dirty="0" smtClean="0">
                          <a:solidFill>
                            <a:schemeClr val="tx1"/>
                          </a:solidFill>
                        </a:rPr>
                        <a:t> квалифицированных рабочих (служащих)</a:t>
                      </a:r>
                      <a:endParaRPr lang="ru-RU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81309626"/>
                  </a:ext>
                </a:extLst>
              </a:tr>
              <a:tr h="49794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не проходившие военную службу</a:t>
                      </a:r>
                      <a:r>
                        <a:rPr lang="ru-RU" sz="1600" baseline="0" dirty="0" smtClean="0"/>
                        <a:t> – в возрасте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от 16 до 22 лет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до достижения ими возраста 30 лет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98125999"/>
                  </a:ext>
                </a:extLst>
              </a:tr>
              <a:tr h="6246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прошедшие или, проходящие военную службу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по призыву –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до достижения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возраста 24 лет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4421332"/>
                  </a:ext>
                </a:extLst>
              </a:tr>
              <a:tr h="570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военнослужащие, проходящие военную службу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по контракту –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до достижения возраста 27 лет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(ветераны боевых действий –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до достижения возраста 30 лет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16999972"/>
                  </a:ext>
                </a:extLst>
              </a:tr>
              <a:tr h="722616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u="sng" dirty="0" smtClean="0"/>
                        <a:t>Примечания</a:t>
                      </a:r>
                      <a:r>
                        <a:rPr lang="ru-RU" sz="1600" i="1" u="none" dirty="0" smtClean="0"/>
                        <a:t>:</a:t>
                      </a:r>
                      <a:endParaRPr lang="ru-RU" sz="1600" b="0" i="0" u="none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1. Граждане,</a:t>
                      </a:r>
                      <a:r>
                        <a:rPr lang="ru-RU" sz="1600" b="0" i="1" baseline="0" dirty="0" smtClean="0">
                          <a:solidFill>
                            <a:schemeClr val="tx1"/>
                          </a:solidFill>
                        </a:rPr>
                        <a:t> имеющие высшее образование не рассматриваются</a:t>
                      </a:r>
                      <a:endParaRPr lang="ru-RU" sz="16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2. Возраст определяется по состоянию </a:t>
                      </a: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на 1 августа года приема в вуз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6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i="1" spc="-60" baseline="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r>
                        <a:rPr lang="ru-RU" sz="1600" b="0" i="1" spc="-60" dirty="0" smtClean="0">
                          <a:solidFill>
                            <a:schemeClr val="tx1"/>
                          </a:solidFill>
                        </a:rPr>
                        <a:t>.е. 1 августа года поступления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абитуриенту должно быть менее 22, 24, 27 или 30 лет соответственно указанной выше категории</a:t>
                      </a:r>
                      <a:endParaRPr lang="ru-RU" sz="16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3381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6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Перечень необходимых документов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12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5"/>
          <p:cNvSpPr>
            <a:spLocks/>
          </p:cNvSpPr>
          <p:nvPr/>
        </p:nvSpPr>
        <p:spPr>
          <a:xfrm>
            <a:off x="133350" y="1003654"/>
            <a:ext cx="11937409" cy="36281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5" y="1062630"/>
            <a:ext cx="11306175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заявление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(рапорт)кандидата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ксерокопии свидетельства о рождении и паспорта;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автобиография;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характеристика;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ксерокопия документа государственного образца об уровне образования;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карта медицинского освидетельствования;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карта профессионального отбора;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справка о допуске к сведениям, составляющим государственную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тайну;</a:t>
            </a:r>
            <a:endParaRPr lang="ru-RU" sz="2000" b="1" dirty="0">
              <a:ln/>
              <a:latin typeface="Seattle Sans [RUS by me]" panose="00000400000000000000" pitchFamily="2" charset="0"/>
            </a:endParaRP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три фотографии размером 4,5x6 см (цветные, матовые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);</a:t>
            </a:r>
            <a:endParaRPr lang="en-US" sz="2000" b="1" dirty="0" smtClean="0">
              <a:ln/>
              <a:latin typeface="Seattle Sans [RUS by me]" panose="00000400000000000000" pitchFamily="2" charset="0"/>
            </a:endParaRPr>
          </a:p>
          <a:p>
            <a:pPr indent="442913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копии документов, дающих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право на поступление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на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льготных основаниях;</a:t>
            </a:r>
          </a:p>
          <a:p>
            <a:pPr indent="442913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копии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документов,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подтверждающие индивидуальные достижения</a:t>
            </a:r>
            <a:endParaRPr lang="en-US" sz="2000" b="1" dirty="0" smtClean="0">
              <a:ln/>
              <a:latin typeface="Seattle Sans [RUS by me]" panose="000004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1122405"/>
            <a:ext cx="267550" cy="266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1411555"/>
            <a:ext cx="267550" cy="2663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1736917"/>
            <a:ext cx="267550" cy="2663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2045268"/>
            <a:ext cx="267550" cy="2663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2334418"/>
            <a:ext cx="267550" cy="2663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64" y="2641674"/>
            <a:ext cx="267550" cy="266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64" y="2949715"/>
            <a:ext cx="267550" cy="2663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3252800"/>
            <a:ext cx="267550" cy="2663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3598834"/>
            <a:ext cx="267550" cy="2663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64" y="4190668"/>
            <a:ext cx="267550" cy="2663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45" y="3894794"/>
            <a:ext cx="267550" cy="26638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95859"/>
              </p:ext>
            </p:extLst>
          </p:nvPr>
        </p:nvGraphicFramePr>
        <p:xfrm>
          <a:off x="133351" y="4790458"/>
          <a:ext cx="11937408" cy="1371564"/>
        </p:xfrm>
        <a:graphic>
          <a:graphicData uri="http://schemas.openxmlformats.org/drawingml/2006/table">
            <a:tbl>
              <a:tblPr/>
              <a:tblGrid>
                <a:gridCol w="5280621">
                  <a:extLst>
                    <a:ext uri="{9D8B030D-6E8A-4147-A177-3AD203B41FA5}">
                      <a16:colId xmlns:a16="http://schemas.microsoft.com/office/drawing/2014/main" val="951952108"/>
                    </a:ext>
                  </a:extLst>
                </a:gridCol>
                <a:gridCol w="3576119">
                  <a:extLst>
                    <a:ext uri="{9D8B030D-6E8A-4147-A177-3AD203B41FA5}">
                      <a16:colId xmlns:a16="http://schemas.microsoft.com/office/drawing/2014/main" val="4203674337"/>
                    </a:ext>
                  </a:extLst>
                </a:gridCol>
                <a:gridCol w="3080668">
                  <a:extLst>
                    <a:ext uri="{9D8B030D-6E8A-4147-A177-3AD203B41FA5}">
                      <a16:colId xmlns:a16="http://schemas.microsoft.com/office/drawing/2014/main" val="40212364"/>
                    </a:ext>
                  </a:extLst>
                </a:gridCol>
              </a:tblGrid>
              <a:tr h="388402"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Граждане, прошедшие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не проходившие военную службу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Военнослужащие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75298543"/>
                  </a:ext>
                </a:extLst>
              </a:tr>
              <a:tr h="265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Сроки подачи заявления (рапорта)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до 1 апреля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 1 марта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57709269"/>
                  </a:ext>
                </a:extLst>
              </a:tr>
              <a:tr h="309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Сроки направления документов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до 20 мая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 15 мая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2528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6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Этапы профессионального отбора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13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317861"/>
              </p:ext>
            </p:extLst>
          </p:nvPr>
        </p:nvGraphicFramePr>
        <p:xfrm>
          <a:off x="184361" y="2188564"/>
          <a:ext cx="11823278" cy="3596568"/>
        </p:xfrm>
        <a:graphic>
          <a:graphicData uri="http://schemas.openxmlformats.org/drawingml/2006/table">
            <a:tbl>
              <a:tblPr/>
              <a:tblGrid>
                <a:gridCol w="5929472">
                  <a:extLst>
                    <a:ext uri="{9D8B030D-6E8A-4147-A177-3AD203B41FA5}">
                      <a16:colId xmlns:a16="http://schemas.microsoft.com/office/drawing/2014/main" val="951952108"/>
                    </a:ext>
                  </a:extLst>
                </a:gridCol>
                <a:gridCol w="5893806">
                  <a:extLst>
                    <a:ext uri="{9D8B030D-6E8A-4147-A177-3AD203B41FA5}">
                      <a16:colId xmlns:a16="http://schemas.microsoft.com/office/drawing/2014/main" val="4203674337"/>
                    </a:ext>
                  </a:extLst>
                </a:gridCol>
              </a:tblGrid>
              <a:tr h="38840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 программе высшего образования</a:t>
                      </a:r>
                      <a:endParaRPr lang="ru-RU" sz="2000" b="1" dirty="0"/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 программе среднего </a:t>
                      </a:r>
                      <a:br>
                        <a:rPr lang="ru-RU" sz="2000" b="1" dirty="0" smtClean="0"/>
                      </a:br>
                      <a:r>
                        <a:rPr lang="ru-RU" sz="2000" b="1" dirty="0" smtClean="0"/>
                        <a:t>профессионального образования</a:t>
                      </a:r>
                      <a:endParaRPr lang="ru-RU" sz="2000" b="1" dirty="0"/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75298543"/>
                  </a:ext>
                </a:extLst>
              </a:tr>
              <a:tr h="2657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Определение годности кандидатов к поступлению по состоянию здоровья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57709269"/>
                  </a:ext>
                </a:extLst>
              </a:tr>
              <a:tr h="3099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Определение категории профессиональной пригодности кандидатов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25281568"/>
                  </a:ext>
                </a:extLst>
              </a:tr>
              <a:tr h="3099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уровня общеобразовательной подготовленности кандидатов 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26076225"/>
                  </a:ext>
                </a:extLst>
              </a:tr>
              <a:tr h="3099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уровня физической подготовленности кандидатов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15896247"/>
                  </a:ext>
                </a:extLst>
              </a:tr>
              <a:tr h="309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уровня профессиональной подготовленности кандидатов по результатам дополнительного вступительного испытания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для поступающих по специальности 56.05.06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92888532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>
            <a:spLocks/>
          </p:cNvSpPr>
          <p:nvPr/>
        </p:nvSpPr>
        <p:spPr>
          <a:xfrm>
            <a:off x="184361" y="1159084"/>
            <a:ext cx="11823278" cy="8247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361" y="1169082"/>
            <a:ext cx="1182327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2913" algn="ctr"/>
            <a:r>
              <a:rPr lang="ru-RU" sz="2200" b="1" spc="-30" dirty="0" smtClean="0">
                <a:ln/>
                <a:latin typeface="Seattle Sans [RUS by me]" panose="00000400000000000000" pitchFamily="2" charset="0"/>
              </a:rPr>
              <a:t>Профессиональный отбор кандидатов проводится в период </a:t>
            </a:r>
            <a:br>
              <a:rPr lang="ru-RU" sz="2200" b="1" spc="-30" dirty="0" smtClean="0">
                <a:ln/>
                <a:latin typeface="Seattle Sans [RUS by me]" panose="00000400000000000000" pitchFamily="2" charset="0"/>
              </a:rPr>
            </a:br>
            <a:r>
              <a:rPr lang="ru-RU" sz="2200" b="1" spc="-30" dirty="0" smtClean="0">
                <a:ln/>
                <a:latin typeface="Seattle Sans [RUS by me]" panose="00000400000000000000" pitchFamily="2" charset="0"/>
              </a:rPr>
              <a:t>с 1 по 30 июля </a:t>
            </a:r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и включает: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283"/>
            <a:ext cx="1219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Определение годности кандидатов к поступлению </a:t>
            </a:r>
            <a:b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</a:b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по состоянию здоровья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14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332939" y="1113819"/>
            <a:ext cx="11644796" cy="8247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867" y="1150976"/>
            <a:ext cx="1149538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2913" algn="just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В училище кандидаты проходят </a:t>
            </a:r>
            <a:r>
              <a:rPr lang="ru-RU" sz="22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окончательное медицинское освидетельствовани</a:t>
            </a:r>
            <a:r>
              <a:rPr lang="ru-RU" sz="2200" b="1" dirty="0" smtClean="0">
                <a:ln/>
                <a:solidFill>
                  <a:srgbClr val="FF0000"/>
                </a:solidFill>
                <a:latin typeface="Seattle Sans [RUS by me]" panose="00000400000000000000" pitchFamily="2" charset="0"/>
              </a:rPr>
              <a:t>е</a:t>
            </a:r>
            <a:endParaRPr lang="ru-RU" sz="22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7" name="Скругленный прямоугольник 6"/>
          <p:cNvSpPr>
            <a:spLocks/>
          </p:cNvSpPr>
          <p:nvPr/>
        </p:nvSpPr>
        <p:spPr>
          <a:xfrm>
            <a:off x="332939" y="2162538"/>
            <a:ext cx="11644796" cy="8247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867" y="2199695"/>
            <a:ext cx="1149538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2913" algn="just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Прохождение предварительного медицинского освидетельствования возлагается на военные комиссариаты (воинские части)</a:t>
            </a:r>
            <a:endParaRPr lang="ru-RU" sz="22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  <p:grpSp>
        <p:nvGrpSpPr>
          <p:cNvPr id="9" name="Группа 13"/>
          <p:cNvGrpSpPr>
            <a:grpSpLocks/>
          </p:cNvGrpSpPr>
          <p:nvPr/>
        </p:nvGrpSpPr>
        <p:grpSpPr bwMode="auto">
          <a:xfrm>
            <a:off x="346549" y="3091677"/>
            <a:ext cx="2511822" cy="3082295"/>
            <a:chOff x="658689" y="188956"/>
            <a:chExt cx="840816" cy="104037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89" y="188956"/>
              <a:ext cx="840816" cy="104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722128" y="204975"/>
              <a:ext cx="745581" cy="9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 anchor="ctr"/>
            <a:lstStyle/>
            <a:p>
              <a:pPr algn="ctr"/>
              <a:endParaRPr lang="ru-RU" altLang="ru-RU" sz="1000" b="1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Постановление правительства Российской Федерации</a:t>
              </a:r>
              <a:b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от 4 июля 2013 г. </a:t>
              </a:r>
            </a:p>
            <a:p>
              <a:pPr algn="ctr"/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№ 565</a:t>
              </a:r>
            </a:p>
            <a:p>
              <a:pPr algn="ctr"/>
              <a:endParaRPr lang="ru-RU" altLang="ru-RU" sz="1000" b="1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>«Об утверждении Положения </a:t>
              </a:r>
              <a:b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>о военно-врачебной экспертизе»</a:t>
              </a:r>
            </a:p>
            <a:p>
              <a:pPr algn="ctr"/>
              <a:endParaRPr lang="ru-RU" altLang="ru-RU" sz="1000" b="1" spc="-50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spc="-50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spc="-50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spc="-50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spc="-50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2013 г.</a:t>
              </a:r>
            </a:p>
          </p:txBody>
        </p:sp>
      </p:grpSp>
      <p:grpSp>
        <p:nvGrpSpPr>
          <p:cNvPr id="13" name="Группа 13"/>
          <p:cNvGrpSpPr>
            <a:grpSpLocks/>
          </p:cNvGrpSpPr>
          <p:nvPr/>
        </p:nvGrpSpPr>
        <p:grpSpPr bwMode="auto">
          <a:xfrm>
            <a:off x="3224053" y="3123688"/>
            <a:ext cx="2511822" cy="3082295"/>
            <a:chOff x="658689" y="188956"/>
            <a:chExt cx="840816" cy="1040371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89" y="188956"/>
              <a:ext cx="840816" cy="104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722128" y="229423"/>
              <a:ext cx="745581" cy="9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 anchor="ctr"/>
            <a:lstStyle/>
            <a:p>
              <a:pPr algn="ctr"/>
              <a:endParaRPr lang="ru-RU" altLang="ru-RU" sz="1000" b="1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Приказ Министра обороны</a:t>
              </a:r>
              <a:r>
                <a:rPr lang="ru-RU" altLang="ru-RU" sz="1000" b="1" dirty="0">
                  <a:solidFill>
                    <a:srgbClr val="FFCC66"/>
                  </a:solidFill>
                  <a:latin typeface="Arial" charset="0"/>
                </a:rPr>
                <a:t> </a:t>
              </a:r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Российской Федерации</a:t>
              </a:r>
              <a:b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от 20 октября 2014 г. </a:t>
              </a:r>
            </a:p>
            <a:p>
              <a:pPr algn="ctr"/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№ 770</a:t>
              </a:r>
            </a:p>
            <a:p>
              <a:pPr algn="ctr"/>
              <a:endParaRPr lang="ru-RU" altLang="ru-RU" sz="1000" b="1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>«О мерах по реализации в Вооруженных Силах Российской Федерации правовых актов по вопросам проведения военно-врачебной экспертизы»</a:t>
              </a:r>
            </a:p>
            <a:p>
              <a:pPr algn="ctr"/>
              <a:endParaRPr lang="ru-RU" altLang="ru-RU" sz="1000" b="1" spc="-50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spc="-50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2014 г.</a:t>
              </a: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492" y="3303890"/>
            <a:ext cx="605219" cy="420865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>
            <a:spLocks/>
          </p:cNvSpPr>
          <p:nvPr/>
        </p:nvSpPr>
        <p:spPr>
          <a:xfrm>
            <a:off x="5871667" y="3541246"/>
            <a:ext cx="6024585" cy="211913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2086" y="3732395"/>
            <a:ext cx="5883746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2913" algn="just"/>
            <a:r>
              <a:rPr lang="ru-RU" sz="2200" b="1" spc="-50" dirty="0" smtClean="0">
                <a:ln/>
                <a:latin typeface="Seattle Sans [RUS by me]" panose="00000400000000000000" pitchFamily="2" charset="0"/>
              </a:rPr>
              <a:t>Документы кандидатов, признанных </a:t>
            </a:r>
            <a:r>
              <a:rPr lang="ru-RU" sz="22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не годными к поступлению </a:t>
            </a:r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/>
            </a:r>
            <a:br>
              <a:rPr lang="ru-RU" sz="2200" b="1" dirty="0" smtClean="0">
                <a:ln/>
                <a:latin typeface="Seattle Sans [RUS by me]" panose="00000400000000000000" pitchFamily="2" charset="0"/>
              </a:rPr>
            </a:br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при прохождении предварительного медицинского освидетельствования, в училище не направляются.</a:t>
            </a:r>
            <a:endParaRPr lang="ru-RU" sz="22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Определение категории профессиональной пригодности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15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5" name="Группа 13"/>
          <p:cNvGrpSpPr>
            <a:grpSpLocks/>
          </p:cNvGrpSpPr>
          <p:nvPr/>
        </p:nvGrpSpPr>
        <p:grpSpPr bwMode="auto">
          <a:xfrm>
            <a:off x="9272190" y="1029966"/>
            <a:ext cx="2751746" cy="3376710"/>
            <a:chOff x="658689" y="170525"/>
            <a:chExt cx="840816" cy="1040371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89" y="170525"/>
              <a:ext cx="840816" cy="104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2128" y="210992"/>
              <a:ext cx="745581" cy="9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 anchor="ctr"/>
            <a:lstStyle/>
            <a:p>
              <a:pPr algn="ctr"/>
              <a:endParaRPr lang="ru-RU" altLang="ru-RU" sz="1000" b="1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Приказ Министра обороны</a:t>
              </a:r>
              <a:r>
                <a:rPr lang="ru-RU" altLang="ru-RU" sz="1000" b="1" dirty="0">
                  <a:solidFill>
                    <a:srgbClr val="FFCC66"/>
                  </a:solidFill>
                  <a:latin typeface="Arial" charset="0"/>
                </a:rPr>
                <a:t> </a:t>
              </a:r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Российской Федерации</a:t>
              </a:r>
              <a:b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от 31 октября 2019 г. </a:t>
              </a:r>
            </a:p>
            <a:p>
              <a:pPr algn="ctr"/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№ 640</a:t>
              </a:r>
            </a:p>
            <a:p>
              <a:pPr algn="ctr"/>
              <a:endParaRPr lang="ru-RU" altLang="ru-RU" sz="1000" b="1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>«Об утверждении Инструкции </a:t>
              </a:r>
              <a:b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>об </a:t>
              </a:r>
              <a:r>
                <a:rPr lang="ru-RU" altLang="ru-RU" sz="1000" b="1" spc="-50" dirty="0">
                  <a:solidFill>
                    <a:srgbClr val="FFCC66"/>
                  </a:solidFill>
                  <a:latin typeface="Arial" charset="0"/>
                </a:rPr>
                <a:t>организации и проведении профессионального </a:t>
              </a:r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/>
              </a:r>
              <a:b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>психологического </a:t>
              </a:r>
              <a:r>
                <a:rPr lang="ru-RU" altLang="ru-RU" sz="1000" b="1" spc="-50" dirty="0">
                  <a:solidFill>
                    <a:srgbClr val="FFCC66"/>
                  </a:solidFill>
                  <a:latin typeface="Arial" charset="0"/>
                </a:rPr>
                <a:t>отбора </a:t>
              </a:r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/>
              </a:r>
              <a:b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>в </a:t>
              </a:r>
              <a:r>
                <a:rPr lang="ru-RU" altLang="ru-RU" sz="1000" b="1" spc="-50" dirty="0">
                  <a:solidFill>
                    <a:srgbClr val="FFCC66"/>
                  </a:solidFill>
                  <a:latin typeface="Arial" charset="0"/>
                </a:rPr>
                <a:t>Вооруженных Силах </a:t>
              </a:r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/>
              </a:r>
              <a:b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>Российской </a:t>
              </a:r>
              <a:r>
                <a:rPr lang="ru-RU" altLang="ru-RU" sz="1000" b="1" spc="-50" dirty="0">
                  <a:solidFill>
                    <a:srgbClr val="FFCC66"/>
                  </a:solidFill>
                  <a:latin typeface="Arial" charset="0"/>
                </a:rPr>
                <a:t>Федерации»</a:t>
              </a:r>
              <a:endParaRPr lang="ru-RU" altLang="ru-RU" sz="1000" b="1" spc="-50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spc="-50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spc="-50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2019 г.</a:t>
              </a:r>
            </a:p>
          </p:txBody>
        </p:sp>
      </p:grpSp>
      <p:sp>
        <p:nvSpPr>
          <p:cNvPr id="8" name="Скругленный прямоугольник 7"/>
          <p:cNvSpPr>
            <a:spLocks/>
          </p:cNvSpPr>
          <p:nvPr/>
        </p:nvSpPr>
        <p:spPr>
          <a:xfrm>
            <a:off x="133351" y="995783"/>
            <a:ext cx="8957866" cy="11919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925" y="1091547"/>
            <a:ext cx="853733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Осуществляется с использованием методов: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социально-психологического изучения;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п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сихологического обследования.</a:t>
            </a:r>
            <a:endParaRPr lang="ru-RU" sz="2000" b="1" dirty="0">
              <a:ln/>
              <a:latin typeface="Seattle Sans [RUS by me]" panose="000004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1474731"/>
            <a:ext cx="267550" cy="2663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1752161"/>
            <a:ext cx="267550" cy="266385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133351" y="2274939"/>
            <a:ext cx="8957866" cy="21072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926" y="2362157"/>
            <a:ext cx="853733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Выносимые заключения о профессиональной пригодности (категории профессиональной пригодности):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«</a:t>
            </a:r>
            <a:r>
              <a:rPr lang="ru-RU" sz="2000" b="1" dirty="0" smtClean="0">
                <a:ln/>
                <a:solidFill>
                  <a:srgbClr val="00B050"/>
                </a:solidFill>
                <a:latin typeface="Seattle Sans [RUS by me]" panose="00000400000000000000" pitchFamily="2" charset="0"/>
              </a:rPr>
              <a:t>рекомендуется в первую очередь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» - </a:t>
            </a:r>
            <a:r>
              <a:rPr lang="en-US" sz="2000" b="1" dirty="0" smtClean="0">
                <a:ln/>
                <a:solidFill>
                  <a:srgbClr val="00B050"/>
                </a:solidFill>
                <a:latin typeface="Seattle Sans [RUS by me]" panose="00000400000000000000" pitchFamily="2" charset="0"/>
              </a:rPr>
              <a:t>I </a:t>
            </a:r>
            <a:r>
              <a:rPr lang="ru-RU" sz="2000" b="1" dirty="0" smtClean="0">
                <a:ln/>
                <a:solidFill>
                  <a:srgbClr val="00B050"/>
                </a:solidFill>
                <a:latin typeface="Seattle Sans [RUS by me]" panose="00000400000000000000" pitchFamily="2" charset="0"/>
              </a:rPr>
              <a:t>категория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«рекомендуется во вторую очередь» - </a:t>
            </a:r>
            <a:r>
              <a:rPr lang="en-US" sz="2000" b="1" dirty="0" smtClean="0">
                <a:ln/>
                <a:latin typeface="Seattle Sans [RUS by me]" panose="00000400000000000000" pitchFamily="2" charset="0"/>
              </a:rPr>
              <a:t>II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категория;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«рекомендуется условно» - </a:t>
            </a:r>
            <a:r>
              <a:rPr lang="en-US" sz="2000" b="1" dirty="0" smtClean="0">
                <a:ln/>
                <a:latin typeface="Seattle Sans [RUS by me]" panose="00000400000000000000" pitchFamily="2" charset="0"/>
              </a:rPr>
              <a:t>III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категория;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«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не рекомендуется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» - </a:t>
            </a:r>
            <a:r>
              <a:rPr lang="en-US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IV 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категория</a:t>
            </a:r>
            <a:endParaRPr lang="ru-RU" sz="20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3047643"/>
            <a:ext cx="267550" cy="266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3338452"/>
            <a:ext cx="267550" cy="2663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3646353"/>
            <a:ext cx="267550" cy="2663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3965492"/>
            <a:ext cx="267550" cy="266385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>
            <a:spLocks/>
          </p:cNvSpPr>
          <p:nvPr/>
        </p:nvSpPr>
        <p:spPr>
          <a:xfrm>
            <a:off x="165660" y="4460851"/>
            <a:ext cx="11858275" cy="8571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5925" y="4534195"/>
            <a:ext cx="115439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целях выявления факторов риска в отношении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кандидатов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с их письменного согласия может проводиться опрос с использованием полиграфа</a:t>
            </a:r>
          </a:p>
        </p:txBody>
      </p:sp>
      <p:sp>
        <p:nvSpPr>
          <p:cNvPr id="22" name="Скругленный прямоугольник 21"/>
          <p:cNvSpPr>
            <a:spLocks/>
          </p:cNvSpPr>
          <p:nvPr/>
        </p:nvSpPr>
        <p:spPr>
          <a:xfrm>
            <a:off x="165660" y="5388559"/>
            <a:ext cx="11858275" cy="8571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925" y="5461903"/>
            <a:ext cx="115439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Кандидаты, отнесенные к 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IV категории профессиональной пригодности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,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/>
            </a:r>
            <a:br>
              <a:rPr lang="ru-RU" sz="2000" b="1" dirty="0" smtClean="0">
                <a:ln/>
                <a:latin typeface="Seattle Sans [RUS by me]" panose="00000400000000000000" pitchFamily="2" charset="0"/>
              </a:rPr>
            </a:b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 дальнейшему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участию в конкурсе 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не допускаются</a:t>
            </a:r>
          </a:p>
        </p:txBody>
      </p:sp>
    </p:spTree>
    <p:extLst>
      <p:ext uri="{BB962C8B-B14F-4D97-AF65-F5344CB8AC3E}">
        <p14:creationId xmlns:p14="http://schemas.microsoft.com/office/powerpoint/2010/main" val="202339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Оценка уровня общеобразовательной подготовленности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16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143542" y="1799549"/>
            <a:ext cx="11873490" cy="14995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5" y="1901412"/>
            <a:ext cx="1140872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4500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Проводится:</a:t>
            </a:r>
          </a:p>
          <a:p>
            <a:pPr indent="444500" algn="just"/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по результатам ЕГЭ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, полученным в период 2020-2024 гг.;</a:t>
            </a:r>
          </a:p>
          <a:p>
            <a:pPr indent="444500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п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о результатам  вступительных испытаний, проводимых училище самостоятельно (для отдельных категорий поступающих)</a:t>
            </a:r>
            <a:endParaRPr lang="ru-RU" sz="2000" b="1" dirty="0">
              <a:ln/>
              <a:latin typeface="Seattle Sans [RUS by me]" panose="00000400000000000000" pitchFamily="2" charset="0"/>
            </a:endParaRPr>
          </a:p>
        </p:txBody>
      </p:sp>
      <p:sp>
        <p:nvSpPr>
          <p:cNvPr id="10" name="Скругленный прямоугольник 9"/>
          <p:cNvSpPr>
            <a:spLocks/>
          </p:cNvSpPr>
          <p:nvPr/>
        </p:nvSpPr>
        <p:spPr>
          <a:xfrm>
            <a:off x="1494088" y="1099074"/>
            <a:ext cx="9186729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6639" y="1184476"/>
            <a:ext cx="8998722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По программам ВЫСШЕГО ОБРАЗОВАНИЯ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1486967" y="3619143"/>
            <a:ext cx="9186729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9518" y="3704545"/>
            <a:ext cx="8998722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По программе СРЕДНЕГО ПРОФЕССИОНАЛЬНОГО ОБРАЗОВАНИЯ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57" y="2282959"/>
            <a:ext cx="267550" cy="266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57" y="2588769"/>
            <a:ext cx="267550" cy="266385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>
            <a:spLocks/>
          </p:cNvSpPr>
          <p:nvPr/>
        </p:nvSpPr>
        <p:spPr>
          <a:xfrm>
            <a:off x="143542" y="4355316"/>
            <a:ext cx="11873490" cy="18318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5924" y="4455627"/>
            <a:ext cx="11408725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4500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Проводится по результатам освоения поступающими образовательной программы</a:t>
            </a:r>
            <a:r>
              <a:rPr lang="en-US" sz="2000" b="1" dirty="0">
                <a:ln/>
                <a:latin typeface="Seattle Sans [RUS by me]" panose="00000400000000000000" pitchFamily="2" charset="0"/>
              </a:rPr>
              <a:t> (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величина среднего балла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по документу об образовании</a:t>
            </a:r>
            <a:r>
              <a:rPr lang="en-US" sz="2000" b="1" dirty="0">
                <a:ln/>
                <a:latin typeface="Seattle Sans [RUS by me]" panose="00000400000000000000" pitchFamily="2" charset="0"/>
              </a:rPr>
              <a:t>):</a:t>
            </a:r>
          </a:p>
          <a:p>
            <a:pPr indent="444500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среднего общего образования;</a:t>
            </a:r>
            <a:endParaRPr lang="en-US" sz="2000" b="1" dirty="0">
              <a:ln/>
              <a:latin typeface="Seattle Sans [RUS by me]" panose="00000400000000000000" pitchFamily="2" charset="0"/>
            </a:endParaRPr>
          </a:p>
          <a:p>
            <a:pPr indent="444500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среднего профессионального образования </a:t>
            </a:r>
            <a:r>
              <a:rPr lang="ru-RU" sz="2000" b="1" dirty="0">
                <a:ln/>
                <a:solidFill>
                  <a:srgbClr val="FF0000"/>
                </a:solidFill>
                <a:latin typeface="Seattle Sans [RUS by me]" panose="00000400000000000000" pitchFamily="2" charset="0"/>
              </a:rPr>
              <a:t>по программам подготовки квалифицированных рабочих (служащих)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93" y="5146589"/>
            <a:ext cx="267550" cy="2663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93" y="5463257"/>
            <a:ext cx="267550" cy="2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5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Минимальные баллы ЕГЭ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17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>
            <a:spLocks/>
          </p:cNvSpPr>
          <p:nvPr/>
        </p:nvSpPr>
        <p:spPr>
          <a:xfrm>
            <a:off x="325110" y="1158619"/>
            <a:ext cx="11490879" cy="11908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06" y="1260482"/>
            <a:ext cx="1104109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4500" algn="just"/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Минимальные баллы ЕГЭ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 (вступительных испытаний, проводимых училищем самостоятельно), подтверждающие успешное прохождение вступительных испытаний:</a:t>
            </a:r>
            <a:endParaRPr lang="ru-RU" sz="2000" b="1" dirty="0">
              <a:ln/>
              <a:latin typeface="Seattle Sans [RUS by me]" panose="00000400000000000000" pitchFamily="2" charset="0"/>
            </a:endParaRPr>
          </a:p>
        </p:txBody>
      </p:sp>
      <p:graphicFrame>
        <p:nvGraphicFramePr>
          <p:cNvPr id="10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51750"/>
              </p:ext>
            </p:extLst>
          </p:nvPr>
        </p:nvGraphicFramePr>
        <p:xfrm>
          <a:off x="325110" y="2424212"/>
          <a:ext cx="11490881" cy="3200364"/>
        </p:xfrm>
        <a:graphic>
          <a:graphicData uri="http://schemas.openxmlformats.org/drawingml/2006/table">
            <a:tbl>
              <a:tblPr/>
              <a:tblGrid>
                <a:gridCol w="154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3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1704567836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1936548260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Код специальности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специальности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Математика (профильная)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Физика/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Информатика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 ИКТ*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История/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Информатика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 ИКТ**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56.05.06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Защита информации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/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 объектах информатизации военного назначения</a:t>
                      </a:r>
                      <a:r>
                        <a:rPr kumimoji="0" lang="ru-RU" sz="16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ru-RU" sz="16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39/40*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56.05.04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Управление персоналом (Вооруженные Силы Российской Федерации, другие войска, воинские формирования </a:t>
                      </a:r>
                      <a:br>
                        <a:rPr kumimoji="0" lang="ru-RU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приравненные к ним органы Российской Федерации)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40/40**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865243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23F5B70-7FA3-4802-BBBA-B94FAD8673FF}"/>
              </a:ext>
            </a:extLst>
          </p:cNvPr>
          <p:cNvSpPr txBox="1"/>
          <p:nvPr/>
        </p:nvSpPr>
        <p:spPr>
          <a:xfrm>
            <a:off x="325109" y="5718282"/>
            <a:ext cx="114908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79388" algn="just"/>
            <a:r>
              <a:rPr lang="ru-RU" sz="1400" b="1" dirty="0">
                <a:ln/>
                <a:solidFill>
                  <a:schemeClr val="bg1"/>
                </a:solidFill>
                <a:latin typeface="Seattle Sans [RUS by me]" panose="00000400000000000000" pitchFamily="2" charset="0"/>
              </a:rPr>
              <a:t>* Поступающие выбирают одно из вступительных испытаний на выбор: Физику или Информатику и ИКТ</a:t>
            </a:r>
          </a:p>
          <a:p>
            <a:pPr indent="179388" algn="just"/>
            <a:r>
              <a:rPr lang="ru-RU" sz="1400" b="1" dirty="0">
                <a:ln/>
                <a:solidFill>
                  <a:schemeClr val="bg1"/>
                </a:solidFill>
                <a:latin typeface="Seattle Sans [RUS by me]" panose="00000400000000000000" pitchFamily="2" charset="0"/>
              </a:rPr>
              <a:t>** Поступающие выбирают одно из вступительных испытаний на выбор: Историю или Информатику и </a:t>
            </a:r>
            <a:r>
              <a:rPr lang="ru-RU" sz="1400" b="1" dirty="0" smtClean="0">
                <a:ln/>
                <a:solidFill>
                  <a:schemeClr val="bg1"/>
                </a:solidFill>
                <a:latin typeface="Seattle Sans [RUS by me]" panose="00000400000000000000" pitchFamily="2" charset="0"/>
              </a:rPr>
              <a:t>ИКТ</a:t>
            </a:r>
            <a:endParaRPr lang="ru-RU" sz="1400" b="1" dirty="0">
              <a:ln/>
              <a:solidFill>
                <a:schemeClr val="bg1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Оценка уровня физической подготовленности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18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6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630047"/>
              </p:ext>
            </p:extLst>
          </p:nvPr>
        </p:nvGraphicFramePr>
        <p:xfrm>
          <a:off x="325108" y="2328754"/>
          <a:ext cx="11490881" cy="3870936"/>
        </p:xfrm>
        <a:graphic>
          <a:graphicData uri="http://schemas.openxmlformats.org/drawingml/2006/table">
            <a:tbl>
              <a:tblPr/>
              <a:tblGrid>
                <a:gridCol w="170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3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816">
                  <a:extLst>
                    <a:ext uri="{9D8B030D-6E8A-4147-A177-3AD203B41FA5}">
                      <a16:colId xmlns:a16="http://schemas.microsoft.com/office/drawing/2014/main" val="1704567836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1936548260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297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Возраст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«Сила»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«Быстрота»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«Выносливость»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Требования к уровню физической подготовки (минимум баллов)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3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 одном упражнении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 трех упражнениях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08542856"/>
                  </a:ext>
                </a:extLst>
              </a:tr>
              <a:tr h="8143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до 25 лет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подтягивание на перекладине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подъем переворотом на перекладине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подъем силой на перекладине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рывок гири</a:t>
                      </a:r>
                      <a:endParaRPr kumimoji="0" lang="ru-RU" sz="14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бег на 60 м</a:t>
                      </a:r>
                      <a:endParaRPr lang="en-US" sz="140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бег на 100 м</a:t>
                      </a:r>
                      <a:endParaRPr lang="en-US" sz="140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челночный бег 10х10 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бег на 1 км</a:t>
                      </a:r>
                      <a:endParaRPr lang="en-US" sz="140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бег на 3 км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439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25 – 29 лет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подтягивание на перекладине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подъем переворотом на перекладине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подъем силой на перекладине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сгибание и разгибание рук в упоре лежа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рывок гири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толчок двух гирь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жим штанги лежа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бег на 400 м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бег на 1 км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бег на 3 км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8652439"/>
                  </a:ext>
                </a:extLst>
              </a:tr>
            </a:tbl>
          </a:graphicData>
        </a:graphic>
      </p:graphicFrame>
      <p:sp>
        <p:nvSpPr>
          <p:cNvPr id="27" name="Скругленный прямоугольник 26"/>
          <p:cNvSpPr>
            <a:spLocks/>
          </p:cNvSpPr>
          <p:nvPr/>
        </p:nvSpPr>
        <p:spPr>
          <a:xfrm>
            <a:off x="325110" y="970606"/>
            <a:ext cx="11490879" cy="13196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0006" y="961372"/>
            <a:ext cx="1104109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Выполняются следующие физические упражнения: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упражнения на силу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упражнения на быстроту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упражнения на выносливость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22" y="1323244"/>
            <a:ext cx="267550" cy="2663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43" y="1603833"/>
            <a:ext cx="267550" cy="26638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43" y="1902932"/>
            <a:ext cx="267550" cy="2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Оценка уровня профессиональной подготовленности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19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295720" y="4700187"/>
            <a:ext cx="11582934" cy="1435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200" y="4756314"/>
            <a:ext cx="1132203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Кандидат считается 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не прошедшим дополнительное вступительное испытание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если: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в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 сумме по двум темам набрал менее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6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0 баллов;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п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о любой из теме набрал менее 21 балла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47" y="5440775"/>
            <a:ext cx="267550" cy="266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47" y="5743172"/>
            <a:ext cx="267550" cy="266385"/>
          </a:xfrm>
          <a:prstGeom prst="rect">
            <a:avLst/>
          </a:prstGeom>
        </p:spPr>
      </p:pic>
      <p:sp>
        <p:nvSpPr>
          <p:cNvPr id="9" name="Скругленный прямоугольник 8"/>
          <p:cNvSpPr>
            <a:spLocks/>
          </p:cNvSpPr>
          <p:nvPr/>
        </p:nvSpPr>
        <p:spPr>
          <a:xfrm>
            <a:off x="295720" y="1019542"/>
            <a:ext cx="11582934" cy="15042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200" y="1101308"/>
            <a:ext cx="1132203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Проводится с поступающими по специальности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: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56.05.06 Защита информации на объектах информатизации военного назначения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Форма проведения вступительного испытания - 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собеседование</a:t>
            </a:r>
          </a:p>
        </p:txBody>
      </p:sp>
      <p:sp>
        <p:nvSpPr>
          <p:cNvPr id="11" name="Скругленный прямоугольник 10"/>
          <p:cNvSpPr>
            <a:spLocks/>
          </p:cNvSpPr>
          <p:nvPr/>
        </p:nvSpPr>
        <p:spPr>
          <a:xfrm>
            <a:off x="295720" y="2736761"/>
            <a:ext cx="11582934" cy="17668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7200" y="2809980"/>
            <a:ext cx="1132203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Экзаменационный билет содержит две темы для собеседования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Темы собеседований 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размещены на сайте училища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 разделе «Поступающим» (в программе дополнительного вступительного испытания)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Ответ на каждую из тем оценивается по 50-ти бальной шкале.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Итоговая оценка – сумма баллов по каждой из тем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47" y="2850243"/>
            <a:ext cx="267550" cy="2663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47" y="3172755"/>
            <a:ext cx="267550" cy="266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47" y="3783997"/>
            <a:ext cx="267550" cy="2663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4096649"/>
            <a:ext cx="267550" cy="2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4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Историческая справка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44" y="936471"/>
            <a:ext cx="5335959" cy="5257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G:\КВВУ\Фото\приказ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875" y="936471"/>
            <a:ext cx="3710678" cy="5257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Учет индивидуальных достижений кандидатов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20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68366" y="995783"/>
            <a:ext cx="12002393" cy="52084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106" y="1091547"/>
            <a:ext cx="11168114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Учитываются следующие индивидуальные достижения (при поступлении </a:t>
            </a:r>
            <a:br>
              <a:rPr lang="ru-RU" sz="2000" b="1" dirty="0" smtClean="0">
                <a:ln/>
                <a:latin typeface="Seattle Sans [RUS by me]" panose="00000400000000000000" pitchFamily="2" charset="0"/>
              </a:rPr>
            </a:b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по программам высшего образования):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чемпионы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и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призеры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Олимпийских игр,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чемпионы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мира,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чемпионы Европы;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аличие аттестата о среднем общем образовании с отличием;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наличие диплома о среднем профессиональном образовании с отличием;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наличие аттестата о среднем общем образовании, выданного общеобразовательными организациями со специальными наименованиями;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р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езультаты участия в олимпиадах (победители и призеры);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наличие спортивных разрядов и званий;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аличие государственных наград и ведомственных знаков отличия Министерства обороны Российской Федерации;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наличие удостоверения ветерана боевых действий;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наличие документа участника сообщества «Братство Авангарда»;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аличие личной книжки юнармейца;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аличие золотого знака отличия «Готов к труду и обороне»;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у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частие в волонтерской деятельности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1763338"/>
            <a:ext cx="267550" cy="266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2072453"/>
            <a:ext cx="267550" cy="2663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2390114"/>
            <a:ext cx="267550" cy="266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2690683"/>
            <a:ext cx="267550" cy="2663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3299128"/>
            <a:ext cx="267550" cy="2663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3599926"/>
            <a:ext cx="267550" cy="2663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3907573"/>
            <a:ext cx="267550" cy="2663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4519411"/>
            <a:ext cx="267550" cy="266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4822285"/>
            <a:ext cx="267550" cy="2663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5127632"/>
            <a:ext cx="267550" cy="2663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5425882"/>
            <a:ext cx="267550" cy="2663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0" y="5741455"/>
            <a:ext cx="267550" cy="2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Условия проживания курсантов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21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2" descr="P901006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33" y="1784786"/>
            <a:ext cx="2592000" cy="1850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47" y="2995284"/>
            <a:ext cx="2592000" cy="1850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7" y="1784786"/>
            <a:ext cx="2592000" cy="1849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6" y="1784786"/>
            <a:ext cx="2592000" cy="1801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Гуль АП\Desktop\Рисунок2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77681" y="2924323"/>
            <a:ext cx="2592000" cy="184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Гуль АП\Desktop\Рисунок1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84967" y="4251997"/>
            <a:ext cx="2592000" cy="184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I:\Общежитие северная\IMG-20170128-WA0003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6378" y="2995284"/>
            <a:ext cx="2592000" cy="1795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8" t="-24"/>
          <a:stretch>
            <a:fillRect/>
          </a:stretch>
        </p:blipFill>
        <p:spPr bwMode="auto">
          <a:xfrm>
            <a:off x="5161422" y="4392067"/>
            <a:ext cx="2592000" cy="1801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>
            <a:spLocks/>
          </p:cNvSpPr>
          <p:nvPr/>
        </p:nvSpPr>
        <p:spPr>
          <a:xfrm>
            <a:off x="154812" y="940755"/>
            <a:ext cx="3290128" cy="7694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911" y="921705"/>
            <a:ext cx="321704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1 курс – </a:t>
            </a:r>
            <a:r>
              <a:rPr lang="ru-RU" sz="22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общежитие </a:t>
            </a:r>
            <a:br>
              <a:rPr lang="ru-RU" sz="22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</a:br>
            <a:r>
              <a:rPr lang="ru-RU" sz="22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казарменного типа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18" name="Скругленный прямоугольник 17"/>
          <p:cNvSpPr>
            <a:spLocks/>
          </p:cNvSpPr>
          <p:nvPr/>
        </p:nvSpPr>
        <p:spPr>
          <a:xfrm>
            <a:off x="3581405" y="940755"/>
            <a:ext cx="4172017" cy="7694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9505" y="921705"/>
            <a:ext cx="39433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2-5 курс – </a:t>
            </a:r>
            <a:r>
              <a:rPr lang="ru-RU" sz="22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общежитие </a:t>
            </a:r>
            <a:br>
              <a:rPr lang="ru-RU" sz="22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</a:br>
            <a:r>
              <a:rPr lang="ru-RU" sz="22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комнатного типа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20" name="Скругленный прямоугольник 19"/>
          <p:cNvSpPr>
            <a:spLocks/>
          </p:cNvSpPr>
          <p:nvPr/>
        </p:nvSpPr>
        <p:spPr>
          <a:xfrm>
            <a:off x="7889887" y="940755"/>
            <a:ext cx="4172017" cy="7694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4252" y="938797"/>
            <a:ext cx="427038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Завершение реконструкции жилого дома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pic>
        <p:nvPicPr>
          <p:cNvPr id="22" name="Picture 2" descr="J:\untitled folder 2\48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333" y="4341991"/>
            <a:ext cx="2592000" cy="1851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Денежное довольствие курсантов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22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Скругленный прямоугольник 20"/>
          <p:cNvSpPr>
            <a:spLocks/>
          </p:cNvSpPr>
          <p:nvPr/>
        </p:nvSpPr>
        <p:spPr>
          <a:xfrm>
            <a:off x="133350" y="947671"/>
            <a:ext cx="11937409" cy="61532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551" y="1016195"/>
            <a:ext cx="11734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Курсанты 1 курса (военнослужащие по призыву)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2 563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рубля</a:t>
            </a:r>
            <a:endParaRPr lang="ru-RU" sz="24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23" name="Скругленный прямоугольник 22"/>
          <p:cNvSpPr>
            <a:spLocks/>
          </p:cNvSpPr>
          <p:nvPr/>
        </p:nvSpPr>
        <p:spPr>
          <a:xfrm>
            <a:off x="133350" y="2510076"/>
            <a:ext cx="11937409" cy="27366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475" y="2569053"/>
            <a:ext cx="11306175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Оклада по воинскому званию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6 659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рублей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Оклада по воинской должности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9 323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рубля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Ежемесячной надбавки за выслугу лет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1 598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рублей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Ежемесячной надбавки за квалификационный уровень физической подготовленности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6 526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рублей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Премии за добросовестное и эффективное исполнение должностных обязанностей (в зависимости от успеваемости)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3 995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рублей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4" y="2637880"/>
            <a:ext cx="311703" cy="3103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3" y="3028507"/>
            <a:ext cx="311703" cy="3103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20" y="3409923"/>
            <a:ext cx="311703" cy="3103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80" y="3791727"/>
            <a:ext cx="311703" cy="3103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80" y="4518478"/>
            <a:ext cx="311703" cy="310346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>
            <a:spLocks/>
          </p:cNvSpPr>
          <p:nvPr/>
        </p:nvSpPr>
        <p:spPr>
          <a:xfrm>
            <a:off x="133350" y="1623861"/>
            <a:ext cx="11937409" cy="8614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9551" y="1644760"/>
            <a:ext cx="121020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spc="-100" dirty="0">
                <a:ln/>
                <a:latin typeface="Seattle Sans [RUS by me]" panose="00000400000000000000" pitchFamily="2" charset="0"/>
              </a:rPr>
              <a:t>Курсанты 2-5 курса (после заключения контракта) – </a:t>
            </a:r>
            <a:r>
              <a:rPr lang="ru-RU" sz="2400" b="1" spc="-100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от 15 900 </a:t>
            </a:r>
            <a:r>
              <a:rPr lang="ru-RU" sz="2400" b="1" spc="-100" dirty="0">
                <a:ln/>
                <a:latin typeface="Seattle Sans [RUS by me]" panose="00000400000000000000" pitchFamily="2" charset="0"/>
              </a:rPr>
              <a:t>рублей, 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которое складывается из:</a:t>
            </a:r>
            <a:endParaRPr lang="ru-RU" sz="24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32" name="Скругленный прямоугольник 31"/>
          <p:cNvSpPr>
            <a:spLocks/>
          </p:cNvSpPr>
          <p:nvPr/>
        </p:nvSpPr>
        <p:spPr>
          <a:xfrm>
            <a:off x="133350" y="5291702"/>
            <a:ext cx="11937409" cy="8614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9550" y="5312601"/>
            <a:ext cx="1198244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spc="-150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Наиболее одаренным курсантам </a:t>
            </a:r>
            <a:r>
              <a:rPr lang="ru-RU" sz="2400" b="1" spc="-150" dirty="0">
                <a:ln/>
                <a:latin typeface="Seattle Sans [RUS by me]" panose="00000400000000000000" pitchFamily="2" charset="0"/>
              </a:rPr>
              <a:t>выплачиваются государственные (именные)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стипендии Президента РФ, Правительства РФ, Министра обороны РФ</a:t>
            </a:r>
            <a:endParaRPr lang="ru-RU" sz="24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Олимпиады и спортивная жизнь курсантов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23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290626" y="1359412"/>
            <a:ext cx="5776799" cy="31356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99" y="1544394"/>
            <a:ext cx="558165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Участие во всероссийских </a:t>
            </a:r>
            <a:b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</a:b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и международных олимпиадах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: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Математика;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Информатика;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Программирование;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Физика;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Иностранные языки;</a:t>
            </a:r>
          </a:p>
          <a:p>
            <a:pPr indent="447675" algn="just"/>
            <a:r>
              <a:rPr lang="ru-RU" sz="2000" b="1" spc="-40" dirty="0" smtClean="0">
                <a:ln/>
                <a:latin typeface="Seattle Sans [RUS by me]" panose="00000400000000000000" pitchFamily="2" charset="0"/>
              </a:rPr>
              <a:t>Военно-профессиональная подготовка</a:t>
            </a:r>
            <a:r>
              <a:rPr lang="en-US" sz="2000" b="1" spc="-40" dirty="0">
                <a:ln/>
                <a:latin typeface="Seattle Sans [RUS by me]" panose="00000400000000000000" pitchFamily="2" charset="0"/>
              </a:rPr>
              <a:t>.</a:t>
            </a:r>
            <a:endParaRPr lang="ru-RU" sz="2000" b="1" spc="-40" dirty="0">
              <a:ln/>
              <a:latin typeface="Seattle Sans [RUS by me]" panose="00000400000000000000" pitchFamily="2" charset="0"/>
            </a:endParaRPr>
          </a:p>
        </p:txBody>
      </p:sp>
      <p:sp>
        <p:nvSpPr>
          <p:cNvPr id="7" name="Скругленный прямоугольник 6"/>
          <p:cNvSpPr>
            <a:spLocks/>
          </p:cNvSpPr>
          <p:nvPr/>
        </p:nvSpPr>
        <p:spPr>
          <a:xfrm>
            <a:off x="6481876" y="1359411"/>
            <a:ext cx="5505563" cy="43577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50" y="1519300"/>
            <a:ext cx="5314950" cy="40934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Участие в ежегодных чемпионатах и спартакиадах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: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Волейбол;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Мини-футбол;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Плавание;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Рукопашный бой;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Самбо;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Гиревой спорт;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Спортивное ориентирование;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Офицерское троеборье;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Военное пятиборье;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Курсантский бросок;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Стрельба из штатного оружия.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24" y="2198611"/>
            <a:ext cx="241743" cy="2406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24" y="2512761"/>
            <a:ext cx="241743" cy="2406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24" y="2831094"/>
            <a:ext cx="241743" cy="240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24" y="3125064"/>
            <a:ext cx="241743" cy="2406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16" y="3422289"/>
            <a:ext cx="241743" cy="2406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15" y="3717768"/>
            <a:ext cx="241743" cy="2406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15" y="4031918"/>
            <a:ext cx="241743" cy="2406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14" y="4348012"/>
            <a:ext cx="241743" cy="2406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14" y="4643316"/>
            <a:ext cx="241743" cy="2406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14" y="4946495"/>
            <a:ext cx="241743" cy="2406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13" y="5234686"/>
            <a:ext cx="241743" cy="2406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81" y="2229124"/>
            <a:ext cx="241743" cy="2406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01" y="2530109"/>
            <a:ext cx="241743" cy="24069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00" y="2831094"/>
            <a:ext cx="241743" cy="2406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8" y="3132079"/>
            <a:ext cx="241743" cy="2406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7" y="3422288"/>
            <a:ext cx="241743" cy="2406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8" y="3733156"/>
            <a:ext cx="241743" cy="24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5798"/>
            <a:ext cx="1219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Получение удостоверений на право управления  </a:t>
            </a:r>
            <a:b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</a:b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транспортными средствами и маломерными судами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24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1057275"/>
            <a:ext cx="2867025" cy="1745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734" y="1057274"/>
            <a:ext cx="2867025" cy="1745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95437" y="2534853"/>
            <a:ext cx="292805" cy="16072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6939" y="2255044"/>
            <a:ext cx="747712" cy="3738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85989" y="2255044"/>
            <a:ext cx="699973" cy="35956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315575" y="2544378"/>
            <a:ext cx="304800" cy="15119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0926" y="2248875"/>
            <a:ext cx="704850" cy="3714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201513" y="2262187"/>
            <a:ext cx="714149" cy="35956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3338626" y="1260511"/>
            <a:ext cx="5693545" cy="14914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1226" y="1360400"/>
            <a:ext cx="554773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Получение ВУ в ГИБДД (курсанты общевойскового отделения):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Категория «С, С1» – 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в 4 семестре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Категория «В, В1» – 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в 5 семестре</a:t>
            </a:r>
            <a:endParaRPr lang="ru-RU" sz="20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74" y="2020708"/>
            <a:ext cx="311703" cy="3103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74" y="2305348"/>
            <a:ext cx="311703" cy="3103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0" y="3085286"/>
            <a:ext cx="3724668" cy="264218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>
            <a:spLocks/>
          </p:cNvSpPr>
          <p:nvPr/>
        </p:nvSpPr>
        <p:spPr>
          <a:xfrm>
            <a:off x="3978827" y="3390900"/>
            <a:ext cx="4786539" cy="18383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3570" y="3530950"/>
            <a:ext cx="452623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Получение удостоверения </a:t>
            </a:r>
            <a:br>
              <a:rPr lang="ru-RU" sz="2000" b="1" dirty="0" smtClean="0">
                <a:ln/>
                <a:latin typeface="Seattle Sans [RUS by me]" panose="00000400000000000000" pitchFamily="2" charset="0"/>
              </a:rPr>
            </a:b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на право управления маломерным судном (курсанты военно-морского отделения) </a:t>
            </a:r>
            <a:br>
              <a:rPr lang="ru-RU" sz="2000" b="1" dirty="0" smtClean="0">
                <a:ln/>
                <a:latin typeface="Seattle Sans [RUS by me]" panose="00000400000000000000" pitchFamily="2" charset="0"/>
              </a:rPr>
            </a:b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 ГИМС – 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в 4 семестре</a:t>
            </a:r>
          </a:p>
        </p:txBody>
      </p:sp>
      <p:sp>
        <p:nvSpPr>
          <p:cNvPr id="23" name="Скругленный прямоугольник 22"/>
          <p:cNvSpPr>
            <a:spLocks/>
          </p:cNvSpPr>
          <p:nvPr/>
        </p:nvSpPr>
        <p:spPr>
          <a:xfrm>
            <a:off x="8906606" y="3085286"/>
            <a:ext cx="3164154" cy="2776823"/>
          </a:xfrm>
          <a:prstGeom prst="roundRect">
            <a:avLst/>
          </a:prstGeom>
          <a:solidFill>
            <a:srgbClr val="F19375"/>
          </a:soli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98060" y="3172649"/>
            <a:ext cx="3182841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79388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Во избежание </a:t>
            </a:r>
            <a:r>
              <a:rPr lang="ru-RU" sz="2000" b="1" spc="-90" dirty="0" smtClean="0">
                <a:ln/>
                <a:latin typeface="Seattle Sans [RUS by me]" panose="00000400000000000000" pitchFamily="2" charset="0"/>
              </a:rPr>
              <a:t>гибели и травматизма, </a:t>
            </a:r>
            <a:r>
              <a:rPr lang="ru-RU" sz="2000" b="1" spc="-200" dirty="0" smtClean="0">
                <a:ln/>
                <a:latin typeface="Seattle Sans [RUS by me]" panose="00000400000000000000" pitchFamily="2" charset="0"/>
              </a:rPr>
              <a:t>с учетом недостаточного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опыта управления ТС, водительские </a:t>
            </a:r>
            <a:r>
              <a:rPr lang="ru-RU" sz="2000" b="1" spc="-150" dirty="0" smtClean="0">
                <a:ln/>
                <a:latin typeface="Seattle Sans [RUS by me]" panose="00000400000000000000" pitchFamily="2" charset="0"/>
              </a:rPr>
              <a:t>удостоверения </a:t>
            </a:r>
            <a:r>
              <a:rPr lang="ru-RU" sz="2000" b="1" spc="-130" dirty="0" smtClean="0">
                <a:ln/>
                <a:latin typeface="Seattle Sans [RUS by me]" panose="00000400000000000000" pitchFamily="2" charset="0"/>
              </a:rPr>
              <a:t>сдаются </a:t>
            </a:r>
            <a:r>
              <a:rPr lang="ru-RU" sz="2000" b="1" spc="-200" dirty="0" smtClean="0">
                <a:ln/>
                <a:latin typeface="Seattle Sans [RUS by me]" panose="00000400000000000000" pitchFamily="2" charset="0"/>
              </a:rPr>
              <a:t>курсантами на хранение  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 училище</a:t>
            </a:r>
          </a:p>
        </p:txBody>
      </p:sp>
    </p:spTree>
    <p:extLst>
      <p:ext uri="{BB962C8B-B14F-4D97-AF65-F5344CB8AC3E}">
        <p14:creationId xmlns:p14="http://schemas.microsoft.com/office/powerpoint/2010/main" val="37100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Каникулярный отпуск курсантов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25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7773" y="4132426"/>
            <a:ext cx="3533910" cy="1539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5459" y="3782575"/>
            <a:ext cx="1987263" cy="2399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кругленный прямоугольник 8"/>
          <p:cNvSpPr>
            <a:spLocks/>
          </p:cNvSpPr>
          <p:nvPr/>
        </p:nvSpPr>
        <p:spPr>
          <a:xfrm>
            <a:off x="977562" y="1046885"/>
            <a:ext cx="10252413" cy="7543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194" y="1193242"/>
            <a:ext cx="1017577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latin typeface="Seattle Sans [RUS by me]" panose="00000400000000000000" pitchFamily="2" charset="0"/>
              </a:rPr>
              <a:t>Летний каникулярный отпуск продолжительностью </a:t>
            </a:r>
            <a:r>
              <a:rPr lang="ru-RU" sz="24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30 суток</a:t>
            </a:r>
            <a:endParaRPr lang="ru-RU" sz="24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11" name="Скругленный прямоугольник 10"/>
          <p:cNvSpPr>
            <a:spLocks/>
          </p:cNvSpPr>
          <p:nvPr/>
        </p:nvSpPr>
        <p:spPr>
          <a:xfrm>
            <a:off x="977560" y="1896354"/>
            <a:ext cx="10252413" cy="7543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4193" y="2041193"/>
            <a:ext cx="1005533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latin typeface="Seattle Sans [RUS by me]" panose="00000400000000000000" pitchFamily="2" charset="0"/>
              </a:rPr>
              <a:t>Зимний каникулярный отпуск продолжительностью </a:t>
            </a:r>
            <a:r>
              <a:rPr lang="ru-RU" sz="24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15 суток</a:t>
            </a:r>
            <a:endParaRPr lang="ru-RU" sz="24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16" name="Скругленный прямоугольник 15"/>
          <p:cNvSpPr>
            <a:spLocks/>
          </p:cNvSpPr>
          <p:nvPr/>
        </p:nvSpPr>
        <p:spPr>
          <a:xfrm>
            <a:off x="977560" y="2755348"/>
            <a:ext cx="10252413" cy="9380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7560" y="2796930"/>
            <a:ext cx="101319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Дополнительные дни к отпуску курсантам, показывающим знания на «отлично»</a:t>
            </a:r>
            <a:endParaRPr lang="ru-RU" sz="24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19" name="Скругленный прямоугольник 18"/>
          <p:cNvSpPr>
            <a:spLocks/>
          </p:cNvSpPr>
          <p:nvPr/>
        </p:nvSpPr>
        <p:spPr>
          <a:xfrm>
            <a:off x="78918" y="3967383"/>
            <a:ext cx="6252704" cy="18220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594" y="4102596"/>
            <a:ext cx="59842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400" b="1" dirty="0" smtClean="0">
                <a:ln/>
                <a:latin typeface="Seattle Sans [RUS by me]" panose="00000400000000000000" pitchFamily="2" charset="0"/>
              </a:rPr>
              <a:t>Курсантам 1 курса (проходящим военную службу по призыву) </a:t>
            </a:r>
            <a:br>
              <a:rPr lang="ru-RU" sz="2400" b="1" dirty="0" smtClean="0">
                <a:ln/>
                <a:latin typeface="Seattle Sans [RUS by me]" panose="00000400000000000000" pitchFamily="2" charset="0"/>
              </a:rPr>
            </a:br>
            <a:r>
              <a:rPr lang="ru-RU" sz="2400" b="1" dirty="0" smtClean="0">
                <a:ln/>
                <a:latin typeface="Seattle Sans [RUS by me]" panose="00000400000000000000" pitchFamily="2" charset="0"/>
              </a:rPr>
              <a:t>для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льготного </a:t>
            </a:r>
            <a:r>
              <a:rPr lang="ru-RU" sz="2400" b="1" dirty="0" smtClean="0">
                <a:ln/>
                <a:latin typeface="Seattle Sans [RUS by me]" panose="00000400000000000000" pitchFamily="2" charset="0"/>
              </a:rPr>
              <a:t>проезда выдаются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воинские перевозочные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198974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Государственная итоговая аттестация и выпуск из вуза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26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1" y="1307529"/>
            <a:ext cx="4477098" cy="2978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Стрелка вправо 31"/>
          <p:cNvSpPr/>
          <p:nvPr/>
        </p:nvSpPr>
        <p:spPr bwMode="auto">
          <a:xfrm>
            <a:off x="4666581" y="1054008"/>
            <a:ext cx="304432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  <p:sp>
        <p:nvSpPr>
          <p:cNvPr id="33" name="Скругленный прямоугольник 32"/>
          <p:cNvSpPr>
            <a:spLocks/>
          </p:cNvSpPr>
          <p:nvPr/>
        </p:nvSpPr>
        <p:spPr>
          <a:xfrm>
            <a:off x="5036517" y="2330945"/>
            <a:ext cx="7034239" cy="64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05734" y="2367390"/>
            <a:ext cx="690110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/>
            <a:r>
              <a:rPr lang="ru-RU" sz="1600" b="1" spc="-100" dirty="0">
                <a:ln/>
                <a:latin typeface="Seattle Sans [RUS by me]" panose="00000400000000000000" pitchFamily="2" charset="0"/>
              </a:rPr>
              <a:t>Научно-технический комитет (Службы защиты государственной </a:t>
            </a:r>
            <a:r>
              <a:rPr lang="ru-RU" sz="1600" b="1" dirty="0">
                <a:ln/>
                <a:latin typeface="Seattle Sans [RUS by me]" panose="00000400000000000000" pitchFamily="2" charset="0"/>
              </a:rPr>
              <a:t>тайны Вооруженных Сил Российской Федерации)</a:t>
            </a:r>
          </a:p>
        </p:txBody>
      </p:sp>
      <p:sp>
        <p:nvSpPr>
          <p:cNvPr id="35" name="Скругленный прямоугольник 34"/>
          <p:cNvSpPr>
            <a:spLocks/>
          </p:cNvSpPr>
          <p:nvPr/>
        </p:nvSpPr>
        <p:spPr>
          <a:xfrm>
            <a:off x="5026991" y="1651962"/>
            <a:ext cx="7043765" cy="64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96208" y="1680398"/>
            <a:ext cx="691063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 algn="just"/>
            <a:r>
              <a:rPr lang="ru-RU" sz="1600" b="1" spc="-40" dirty="0">
                <a:ln/>
                <a:latin typeface="Seattle Sans [RUS by me]" panose="00000400000000000000" pitchFamily="2" charset="0"/>
              </a:rPr>
              <a:t>88 Главный центр Министерства обороны Российской Федерации</a:t>
            </a:r>
          </a:p>
        </p:txBody>
      </p:sp>
      <p:sp>
        <p:nvSpPr>
          <p:cNvPr id="37" name="Скругленный прямоугольник 36"/>
          <p:cNvSpPr>
            <a:spLocks/>
          </p:cNvSpPr>
          <p:nvPr/>
        </p:nvSpPr>
        <p:spPr>
          <a:xfrm>
            <a:off x="5026991" y="960276"/>
            <a:ext cx="7043767" cy="64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96209" y="983881"/>
            <a:ext cx="691063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 algn="just"/>
            <a:r>
              <a:rPr lang="ru-RU" sz="1600" b="1" dirty="0">
                <a:ln/>
                <a:latin typeface="Seattle Sans [RUS by me]" panose="00000400000000000000" pitchFamily="2" charset="0"/>
              </a:rPr>
              <a:t>Восьмое управление Генерального штаба Вооруженных Сил Российской Федерации</a:t>
            </a:r>
          </a:p>
        </p:txBody>
      </p:sp>
      <p:sp>
        <p:nvSpPr>
          <p:cNvPr id="39" name="Скругленный прямоугольник 38"/>
          <p:cNvSpPr>
            <a:spLocks/>
          </p:cNvSpPr>
          <p:nvPr/>
        </p:nvSpPr>
        <p:spPr>
          <a:xfrm>
            <a:off x="5045212" y="3029910"/>
            <a:ext cx="7025544" cy="792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14429" y="3046328"/>
            <a:ext cx="68924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 algn="just"/>
            <a:r>
              <a:rPr lang="ru-RU" sz="1600" b="1" spc="-40" dirty="0">
                <a:ln/>
                <a:latin typeface="Seattle Sans [RUS by me]" panose="00000400000000000000" pitchFamily="2" charset="0"/>
              </a:rPr>
              <a:t>Служба защиты государственной </a:t>
            </a:r>
            <a:r>
              <a:rPr lang="ru-RU" sz="1600" b="1" dirty="0">
                <a:ln/>
                <a:latin typeface="Seattle Sans [RUS by me]" panose="00000400000000000000" pitchFamily="2" charset="0"/>
              </a:rPr>
              <a:t>тайны штабов военных округов, видов и родов войск Вооруженных Сил Российской Федерации)</a:t>
            </a:r>
          </a:p>
        </p:txBody>
      </p:sp>
      <p:sp>
        <p:nvSpPr>
          <p:cNvPr id="41" name="Стрелка вправо 40"/>
          <p:cNvSpPr/>
          <p:nvPr/>
        </p:nvSpPr>
        <p:spPr bwMode="auto">
          <a:xfrm>
            <a:off x="4666581" y="1702917"/>
            <a:ext cx="304432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  <p:sp>
        <p:nvSpPr>
          <p:cNvPr id="42" name="Стрелка вправо 41"/>
          <p:cNvSpPr/>
          <p:nvPr/>
        </p:nvSpPr>
        <p:spPr bwMode="auto">
          <a:xfrm>
            <a:off x="4666581" y="2411182"/>
            <a:ext cx="322162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  <p:sp>
        <p:nvSpPr>
          <p:cNvPr id="43" name="Стрелка вправо 42"/>
          <p:cNvSpPr/>
          <p:nvPr/>
        </p:nvSpPr>
        <p:spPr bwMode="auto">
          <a:xfrm>
            <a:off x="4666581" y="3184337"/>
            <a:ext cx="304432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02394" y="4538727"/>
            <a:ext cx="186311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latin typeface="Seattle Sans [RUS by me]" panose="00000400000000000000" pitchFamily="2" charset="0"/>
              </a:rPr>
              <a:t>«рейтинговое» распределение</a:t>
            </a:r>
          </a:p>
        </p:txBody>
      </p:sp>
      <p:sp>
        <p:nvSpPr>
          <p:cNvPr id="45" name="Скругленный прямоугольник 44"/>
          <p:cNvSpPr>
            <a:spLocks/>
          </p:cNvSpPr>
          <p:nvPr/>
        </p:nvSpPr>
        <p:spPr>
          <a:xfrm>
            <a:off x="1196393" y="5288057"/>
            <a:ext cx="10096525" cy="9082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41672" y="5309355"/>
            <a:ext cx="987975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/>
            <a:r>
              <a:rPr lang="ru-RU" sz="16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Основные составляющие </a:t>
            </a:r>
            <a:r>
              <a:rPr lang="ru-RU" sz="1600" b="1" dirty="0">
                <a:ln/>
                <a:latin typeface="Seattle Sans [RUS by me]" panose="00000400000000000000" pitchFamily="2" charset="0"/>
              </a:rPr>
              <a:t>рейтинга курсанта:</a:t>
            </a:r>
          </a:p>
          <a:p>
            <a:pPr indent="180975"/>
            <a:r>
              <a:rPr lang="ru-RU" sz="1600" b="1" dirty="0">
                <a:ln/>
                <a:latin typeface="Seattle Sans [RUS by me]" panose="00000400000000000000" pitchFamily="2" charset="0"/>
              </a:rPr>
              <a:t>успеваемость</a:t>
            </a:r>
            <a:r>
              <a:rPr lang="ru-RU" sz="1600" b="1" dirty="0" smtClean="0">
                <a:ln/>
                <a:latin typeface="Seattle Sans [RUS by me]" panose="00000400000000000000" pitchFamily="2" charset="0"/>
              </a:rPr>
              <a:t>;					военно-научная </a:t>
            </a:r>
            <a:r>
              <a:rPr lang="ru-RU" sz="1600" b="1" dirty="0">
                <a:ln/>
                <a:latin typeface="Seattle Sans [RUS by me]" panose="00000400000000000000" pitchFamily="2" charset="0"/>
              </a:rPr>
              <a:t>работа;</a:t>
            </a:r>
          </a:p>
          <a:p>
            <a:pPr indent="180975"/>
            <a:r>
              <a:rPr lang="ru-RU" sz="1600" b="1" dirty="0" smtClean="0">
                <a:ln/>
                <a:latin typeface="Seattle Sans [RUS by me]" panose="00000400000000000000" pitchFamily="2" charset="0"/>
              </a:rPr>
              <a:t>достижения </a:t>
            </a:r>
            <a:r>
              <a:rPr lang="ru-RU" sz="1600" b="1" dirty="0">
                <a:ln/>
                <a:latin typeface="Seattle Sans [RUS by me]" panose="00000400000000000000" pitchFamily="2" charset="0"/>
              </a:rPr>
              <a:t>в олимпиадах и </a:t>
            </a:r>
            <a:r>
              <a:rPr lang="ru-RU" sz="1600" b="1" dirty="0" smtClean="0">
                <a:ln/>
                <a:latin typeface="Seattle Sans [RUS by me]" panose="00000400000000000000" pitchFamily="2" charset="0"/>
              </a:rPr>
              <a:t>спорте;		личная </a:t>
            </a:r>
            <a:r>
              <a:rPr lang="ru-RU" sz="1600" b="1" dirty="0">
                <a:ln/>
                <a:latin typeface="Seattle Sans [RUS by me]" panose="00000400000000000000" pitchFamily="2" charset="0"/>
              </a:rPr>
              <a:t>дисциплинированность.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672" y="5635588"/>
            <a:ext cx="207525" cy="21271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672" y="5882604"/>
            <a:ext cx="207525" cy="21271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067" y="5646439"/>
            <a:ext cx="207525" cy="21271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067" y="5893395"/>
            <a:ext cx="207525" cy="212714"/>
          </a:xfrm>
          <a:prstGeom prst="rect">
            <a:avLst/>
          </a:prstGeom>
        </p:spPr>
      </p:pic>
      <p:sp>
        <p:nvSpPr>
          <p:cNvPr id="51" name="Скругленный прямоугольник 50"/>
          <p:cNvSpPr>
            <a:spLocks/>
          </p:cNvSpPr>
          <p:nvPr/>
        </p:nvSpPr>
        <p:spPr>
          <a:xfrm>
            <a:off x="5036516" y="3860426"/>
            <a:ext cx="7034240" cy="64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05734" y="3898013"/>
            <a:ext cx="69427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 algn="just"/>
            <a:r>
              <a:rPr lang="ru-RU" sz="1600" b="1" spc="-50" dirty="0" smtClean="0">
                <a:ln/>
                <a:latin typeface="Seattle Sans [RUS by me]" panose="00000400000000000000" pitchFamily="2" charset="0"/>
              </a:rPr>
              <a:t>Организационно-мобилизационные органы Вооруженных Сил Российской Федерации</a:t>
            </a:r>
            <a:endParaRPr lang="ru-RU" sz="1600" b="1" spc="-50" dirty="0">
              <a:ln/>
              <a:latin typeface="Seattle Sans [RUS by me]" panose="00000400000000000000" pitchFamily="2" charset="0"/>
            </a:endParaRPr>
          </a:p>
        </p:txBody>
      </p:sp>
      <p:sp>
        <p:nvSpPr>
          <p:cNvPr id="53" name="Стрелка вправо 52"/>
          <p:cNvSpPr/>
          <p:nvPr/>
        </p:nvSpPr>
        <p:spPr bwMode="auto">
          <a:xfrm>
            <a:off x="4666580" y="3923572"/>
            <a:ext cx="322161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  <p:sp>
        <p:nvSpPr>
          <p:cNvPr id="28" name="Скругленный прямоугольник 27"/>
          <p:cNvSpPr>
            <a:spLocks/>
          </p:cNvSpPr>
          <p:nvPr/>
        </p:nvSpPr>
        <p:spPr>
          <a:xfrm>
            <a:off x="5019408" y="4551481"/>
            <a:ext cx="7029124" cy="64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 bwMode="auto">
          <a:xfrm>
            <a:off x="4657716" y="4572481"/>
            <a:ext cx="322161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7796" y="4583093"/>
            <a:ext cx="69427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 algn="just"/>
            <a:r>
              <a:rPr lang="ru-RU" sz="1600" b="1" spc="-50" dirty="0" smtClean="0">
                <a:ln/>
                <a:latin typeface="Seattle Sans [RUS by me]" panose="00000400000000000000" pitchFamily="2" charset="0"/>
              </a:rPr>
              <a:t>Кадровые подразделения Вооруженных Сил Российской Федерации</a:t>
            </a:r>
            <a:endParaRPr lang="ru-RU" sz="1600" b="1" spc="-50" dirty="0">
              <a:ln/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9871"/>
            <a:ext cx="1219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Прохождение военной службы </a:t>
            </a: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выпускников </a:t>
            </a:r>
            <a:b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</a:b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Краснодарского высшего военного училища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27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904" y="1268496"/>
            <a:ext cx="1163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17856877"/>
              </p:ext>
            </p:extLst>
          </p:nvPr>
        </p:nvGraphicFramePr>
        <p:xfrm>
          <a:off x="650323" y="1145869"/>
          <a:ext cx="9509677" cy="498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Скругленный прямоугольник 13"/>
          <p:cNvSpPr>
            <a:spLocks/>
          </p:cNvSpPr>
          <p:nvPr/>
        </p:nvSpPr>
        <p:spPr>
          <a:xfrm>
            <a:off x="1882419" y="5891950"/>
            <a:ext cx="9737738" cy="4973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</a:t>
            </a:r>
          </a:p>
          <a:p>
            <a:pPr algn="ctr"/>
            <a:r>
              <a:rPr lang="ru-RU" sz="9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начальник </a:t>
            </a: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8 Управления Генерального штаба Вооруженных Сил Российской Федерации</a:t>
            </a:r>
            <a:endParaRPr lang="ru-RU" sz="9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1970045"/>
            <a:ext cx="1211969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 rot="5400000">
            <a:off x="1748154" y="3874022"/>
            <a:ext cx="3762798" cy="547246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/>
              </a:gs>
              <a:gs pos="44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536133" y="3437907"/>
            <a:ext cx="4635034" cy="547246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/>
              </a:gs>
              <a:gs pos="44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7915580" y="3452280"/>
            <a:ext cx="4606288" cy="547246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/>
              </a:gs>
              <a:gs pos="44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5052183" y="5029023"/>
            <a:ext cx="369679" cy="277751"/>
          </a:xfrm>
          <a:prstGeom prst="rightArrow">
            <a:avLst>
              <a:gd name="adj1" fmla="val 50000"/>
              <a:gd name="adj2" fmla="val 52602"/>
            </a:avLst>
          </a:prstGeom>
          <a:gradFill>
            <a:gsLst>
              <a:gs pos="9000">
                <a:srgbClr val="EF4036"/>
              </a:gs>
              <a:gs pos="44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lin ang="16200000" scaled="0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1442559"/>
            <a:ext cx="1212052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2748449"/>
            <a:ext cx="1212309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0" y="2308234"/>
            <a:ext cx="1212155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731495"/>
            <a:ext cx="1212372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3198049"/>
            <a:ext cx="1212309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0" y="3926042"/>
            <a:ext cx="1212372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0" y="4881472"/>
            <a:ext cx="12121609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0" y="5216217"/>
            <a:ext cx="1211704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>
            <a:spLocks/>
          </p:cNvSpPr>
          <p:nvPr/>
        </p:nvSpPr>
        <p:spPr>
          <a:xfrm>
            <a:off x="1476603" y="1000947"/>
            <a:ext cx="3477747" cy="3825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>
              <a:lnSpc>
                <a:spcPct val="80000"/>
              </a:lnSpc>
            </a:pPr>
            <a:r>
              <a:rPr lang="ru-RU" sz="9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СРЕДНЯЯ ВОЕННО-СПЕЦИАЛЬНАЯ ПОДГОТОВКА</a:t>
            </a:r>
          </a:p>
          <a:p>
            <a:pPr algn="ctr" defTabSz="914400">
              <a:lnSpc>
                <a:spcPct val="80000"/>
              </a:lnSpc>
            </a:pP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(КВВУ, вузы МО РФ</a:t>
            </a: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по родственным специальностям СЗГТ)</a:t>
            </a:r>
            <a:endParaRPr lang="ru-RU" sz="9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>
            <a:spLocks/>
          </p:cNvSpPr>
          <p:nvPr/>
        </p:nvSpPr>
        <p:spPr>
          <a:xfrm>
            <a:off x="1460572" y="1451079"/>
            <a:ext cx="3493778" cy="4887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80000"/>
              </a:lnSpc>
            </a:pPr>
            <a:r>
              <a:rPr lang="ru-RU" sz="900" u="sng" kern="0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Военная служба </a:t>
            </a:r>
            <a:r>
              <a:rPr lang="ru-RU" sz="900" u="sng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(высшее образование заочно)</a:t>
            </a:r>
            <a:endParaRPr lang="ru-RU" sz="900" u="sng" kern="0" dirty="0" smtClean="0">
              <a:solidFill>
                <a:srgbClr val="FF000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algn="ctr" defTabSz="914400">
              <a:lnSpc>
                <a:spcPct val="80000"/>
              </a:lnSpc>
            </a:pPr>
            <a:r>
              <a:rPr lang="ru-RU" sz="9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техник, начальник поста СПС, начальник аппаратной</a:t>
            </a:r>
          </a:p>
          <a:p>
            <a:pPr algn="ctr" defTabSz="914400">
              <a:lnSpc>
                <a:spcPct val="80000"/>
              </a:lnSpc>
            </a:pP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воинской части, соединения, организации, ОВУ</a:t>
            </a:r>
            <a:endParaRPr lang="ru-RU" sz="900" kern="0" dirty="0" smtClean="0"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>
            <a:spLocks/>
          </p:cNvSpPr>
          <p:nvPr/>
        </p:nvSpPr>
        <p:spPr>
          <a:xfrm>
            <a:off x="5059845" y="1655484"/>
            <a:ext cx="6893082" cy="3257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</a:t>
            </a:r>
          </a:p>
          <a:p>
            <a:pPr algn="ctr">
              <a:lnSpc>
                <a:spcPct val="80000"/>
              </a:lnSpc>
            </a:pPr>
            <a:r>
              <a:rPr lang="ru-RU" sz="9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офицер, ст. офицер</a:t>
            </a:r>
          </a:p>
          <a:p>
            <a:pPr algn="ctr">
              <a:lnSpc>
                <a:spcPct val="80000"/>
              </a:lnSpc>
            </a:pP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полк, бригада, дивизия, вуз, НИИ, АК, ВМБ, центр 88 ГЦ</a:t>
            </a:r>
          </a:p>
        </p:txBody>
      </p:sp>
      <p:sp>
        <p:nvSpPr>
          <p:cNvPr id="33" name="Скругленный прямоугольник 32"/>
          <p:cNvSpPr>
            <a:spLocks/>
          </p:cNvSpPr>
          <p:nvPr/>
        </p:nvSpPr>
        <p:spPr>
          <a:xfrm>
            <a:off x="8635730" y="2019271"/>
            <a:ext cx="3292070" cy="32415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4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ПОДГОТОВКА </a:t>
            </a:r>
            <a:r>
              <a:rPr lang="ru-RU" sz="8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НАУЧНО-ПЕДАГОГИЧЕСКИХ</a:t>
            </a:r>
            <a:br>
              <a:rPr lang="ru-RU" sz="8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sz="8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(НАУЧНЫХ</a:t>
            </a:r>
            <a: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) КАДРОВ</a:t>
            </a:r>
          </a:p>
          <a:p>
            <a:pPr algn="ctr">
              <a:lnSpc>
                <a:spcPct val="80000"/>
              </a:lnSpc>
            </a:pPr>
            <a:r>
              <a:rPr lang="ru-RU" sz="80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</a:t>
            </a:r>
            <a:r>
              <a:rPr lang="ru-RU" sz="800" i="1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Адъюнктура или соискательство)</a:t>
            </a:r>
            <a:endParaRPr lang="ru-RU" sz="800" i="1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>
            <a:spLocks/>
          </p:cNvSpPr>
          <p:nvPr/>
        </p:nvSpPr>
        <p:spPr>
          <a:xfrm>
            <a:off x="8632097" y="2375540"/>
            <a:ext cx="3292071" cy="22390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u="sng" kern="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Научная и образовательная деятельность</a:t>
            </a:r>
          </a:p>
          <a:p>
            <a:pPr algn="ctr">
              <a:lnSpc>
                <a:spcPct val="80000"/>
              </a:lnSpc>
            </a:pPr>
            <a:r>
              <a:rPr lang="ru-RU" sz="8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КВВУ (вузы МО РФ) НИЦ, НТК, 8 УГШ ВС РФ</a:t>
            </a:r>
            <a:endParaRPr lang="ru-RU" sz="8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>
            <a:spLocks/>
          </p:cNvSpPr>
          <p:nvPr/>
        </p:nvSpPr>
        <p:spPr>
          <a:xfrm>
            <a:off x="8624530" y="2646728"/>
            <a:ext cx="3292070" cy="3640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 </a:t>
            </a:r>
          </a:p>
          <a:p>
            <a:pPr algn="ctr">
              <a:lnSpc>
                <a:spcPct val="80000"/>
              </a:lnSpc>
            </a:pPr>
            <a:r>
              <a:rPr lang="ru-RU" sz="8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офицер, начальник отделения, начальник службы ЗГТ</a:t>
            </a:r>
            <a:endParaRPr lang="ru-RU" sz="800" i="1" kern="0" dirty="0">
              <a:solidFill>
                <a:srgbClr val="7030A0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8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дивизия, армия, </a:t>
            </a:r>
            <a:r>
              <a:rPr lang="ru-RU" sz="8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флотилия, РСО 88 ГЦ</a:t>
            </a:r>
            <a:endParaRPr lang="ru-RU" sz="8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>
            <a:spLocks/>
          </p:cNvSpPr>
          <p:nvPr/>
        </p:nvSpPr>
        <p:spPr>
          <a:xfrm>
            <a:off x="8624530" y="3128669"/>
            <a:ext cx="3276936" cy="33263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ВЫСШАЯ ВОЕННО </a:t>
            </a:r>
            <a:r>
              <a:rPr lang="ru-RU" sz="8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ОПЕРАТИВНО-</a:t>
            </a:r>
            <a:br>
              <a:rPr lang="ru-RU" sz="8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sz="8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ТАКТИЧЕСКАЯ </a:t>
            </a:r>
            <a: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ПОДГОТОВКА</a:t>
            </a:r>
          </a:p>
          <a:p>
            <a:pPr algn="ctr">
              <a:lnSpc>
                <a:spcPct val="80000"/>
              </a:lnSpc>
            </a:pPr>
            <a:r>
              <a:rPr lang="ru-RU" sz="80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(Магистратура)</a:t>
            </a:r>
          </a:p>
        </p:txBody>
      </p:sp>
      <p:sp>
        <p:nvSpPr>
          <p:cNvPr id="37" name="Скругленный прямоугольник 36"/>
          <p:cNvSpPr>
            <a:spLocks/>
          </p:cNvSpPr>
          <p:nvPr/>
        </p:nvSpPr>
        <p:spPr>
          <a:xfrm>
            <a:off x="8632097" y="3544306"/>
            <a:ext cx="3276936" cy="30577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u="sng" kern="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Научная и образовательная деятельность</a:t>
            </a:r>
          </a:p>
          <a:p>
            <a:pPr algn="ctr"/>
            <a:r>
              <a:rPr lang="ru-RU" sz="8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КВВУ (вузы МО РФ) НИЦ, </a:t>
            </a:r>
            <a:r>
              <a:rPr lang="ru-RU" sz="8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НТК</a:t>
            </a:r>
            <a:endParaRPr lang="ru-RU" sz="8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>
            <a:spLocks/>
          </p:cNvSpPr>
          <p:nvPr/>
        </p:nvSpPr>
        <p:spPr>
          <a:xfrm>
            <a:off x="5474511" y="3561592"/>
            <a:ext cx="2964400" cy="33533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4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ПОДГОТОВКА НАУЧНО-ПЕДАГОГИЧЕСКИХ (НАУЧНЫХ) КАДРОВ</a:t>
            </a:r>
          </a:p>
          <a:p>
            <a:pPr algn="ctr">
              <a:lnSpc>
                <a:spcPct val="80000"/>
              </a:lnSpc>
            </a:pPr>
            <a:r>
              <a:rPr lang="ru-RU" sz="80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</a:t>
            </a:r>
            <a:r>
              <a:rPr lang="ru-RU" sz="800" i="1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Адъюнктура или соискательство)</a:t>
            </a:r>
            <a:endParaRPr lang="ru-RU" sz="800" i="1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/>
          <p:cNvSpPr>
            <a:spLocks/>
          </p:cNvSpPr>
          <p:nvPr/>
        </p:nvSpPr>
        <p:spPr>
          <a:xfrm>
            <a:off x="5474511" y="3943664"/>
            <a:ext cx="2964400" cy="28840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u="sng" kern="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Научная и образовательная деятельность</a:t>
            </a:r>
          </a:p>
          <a:p>
            <a:pPr algn="ctr">
              <a:lnSpc>
                <a:spcPct val="80000"/>
              </a:lnSpc>
            </a:pP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КВВУ (вузы МО РФ) НИЦ, </a:t>
            </a: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НТК</a:t>
            </a:r>
            <a:endParaRPr lang="ru-RU" sz="9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>
            <a:spLocks/>
          </p:cNvSpPr>
          <p:nvPr/>
        </p:nvSpPr>
        <p:spPr>
          <a:xfrm>
            <a:off x="5476820" y="3135190"/>
            <a:ext cx="2964399" cy="3796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 </a:t>
            </a:r>
          </a:p>
          <a:p>
            <a:pPr algn="ctr">
              <a:lnSpc>
                <a:spcPct val="80000"/>
              </a:lnSpc>
            </a:pPr>
            <a:r>
              <a:rPr lang="ru-RU" sz="8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</a:t>
            </a:r>
            <a:r>
              <a:rPr lang="ru-RU" sz="8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ачальник </a:t>
            </a:r>
            <a:r>
              <a:rPr lang="ru-RU" sz="8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службы ЗГТ</a:t>
            </a:r>
          </a:p>
          <a:p>
            <a:pPr algn="ctr">
              <a:lnSpc>
                <a:spcPct val="80000"/>
              </a:lnSpc>
            </a:pPr>
            <a:r>
              <a:rPr lang="ru-RU" sz="8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дивизия, армия, </a:t>
            </a:r>
            <a:r>
              <a:rPr lang="ru-RU" sz="8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флотилия, РСО 88 ГЦ</a:t>
            </a:r>
            <a:endParaRPr lang="ru-RU" sz="8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>
            <a:spLocks/>
          </p:cNvSpPr>
          <p:nvPr/>
        </p:nvSpPr>
        <p:spPr>
          <a:xfrm>
            <a:off x="5476820" y="4302210"/>
            <a:ext cx="6424646" cy="28658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4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ПОДГОТОВКА НАУЧНЫХ КАДРОВ</a:t>
            </a:r>
          </a:p>
          <a:p>
            <a:pPr algn="ctr">
              <a:lnSpc>
                <a:spcPct val="80000"/>
              </a:lnSpc>
            </a:pPr>
            <a:r>
              <a:rPr lang="ru-RU" sz="900" i="1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(Докторантура</a:t>
            </a:r>
            <a:r>
              <a:rPr lang="ru-RU" sz="90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)</a:t>
            </a:r>
          </a:p>
        </p:txBody>
      </p:sp>
      <p:sp>
        <p:nvSpPr>
          <p:cNvPr id="42" name="Скругленный прямоугольник 41"/>
          <p:cNvSpPr>
            <a:spLocks/>
          </p:cNvSpPr>
          <p:nvPr/>
        </p:nvSpPr>
        <p:spPr>
          <a:xfrm>
            <a:off x="5469178" y="4675441"/>
            <a:ext cx="6437407" cy="2920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u="sng" kern="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Руководство научной и образовательной деятельностью</a:t>
            </a:r>
          </a:p>
          <a:p>
            <a:pPr algn="ctr">
              <a:lnSpc>
                <a:spcPct val="80000"/>
              </a:lnSpc>
            </a:pP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КВВУ (вузы МО РФ), НИЦ, НТК, 8 УГШ ВС РФ</a:t>
            </a:r>
            <a:endParaRPr lang="ru-RU" sz="9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>
            <a:spLocks/>
          </p:cNvSpPr>
          <p:nvPr/>
        </p:nvSpPr>
        <p:spPr>
          <a:xfrm>
            <a:off x="5455198" y="5036360"/>
            <a:ext cx="6432288" cy="27837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ВЫСШАЯ ОПЕРАТИВНО-СТРАТЕГИЧЕСКАЯ ПОДГОТОВКА</a:t>
            </a:r>
          </a:p>
          <a:p>
            <a:pPr algn="ctr">
              <a:lnSpc>
                <a:spcPct val="80000"/>
              </a:lnSpc>
            </a:pPr>
            <a:r>
              <a:rPr lang="ru-RU" sz="90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(ВА ГШ)</a:t>
            </a:r>
          </a:p>
        </p:txBody>
      </p:sp>
      <p:sp>
        <p:nvSpPr>
          <p:cNvPr id="44" name="Скругленный прямоугольник 43"/>
          <p:cNvSpPr>
            <a:spLocks/>
          </p:cNvSpPr>
          <p:nvPr/>
        </p:nvSpPr>
        <p:spPr>
          <a:xfrm>
            <a:off x="5476820" y="5368375"/>
            <a:ext cx="6432289" cy="27781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u="sng" kern="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Руководство научной и образовательной деятельностью</a:t>
            </a:r>
          </a:p>
          <a:p>
            <a:pPr algn="ctr">
              <a:lnSpc>
                <a:spcPct val="80000"/>
              </a:lnSpc>
            </a:pP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Начальник КВВУ</a:t>
            </a:r>
          </a:p>
        </p:txBody>
      </p:sp>
      <p:sp>
        <p:nvSpPr>
          <p:cNvPr id="45" name="Скругленный прямоугольник 44"/>
          <p:cNvSpPr>
            <a:spLocks/>
          </p:cNvSpPr>
          <p:nvPr/>
        </p:nvSpPr>
        <p:spPr>
          <a:xfrm>
            <a:off x="1475118" y="2664006"/>
            <a:ext cx="6966353" cy="36111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ВЫСШАЯ </a:t>
            </a:r>
            <a:r>
              <a:rPr lang="ru-RU" sz="9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</a:t>
            </a:r>
            <a:r>
              <a:rPr lang="ru-RU" sz="9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ОПЕРАТИВНО-ТАКТИЧЕСКАЯ ПОДГОТОВКА</a:t>
            </a:r>
          </a:p>
          <a:p>
            <a:pPr algn="ctr"/>
            <a:r>
              <a:rPr lang="ru-RU" sz="90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(Магистратура)</a:t>
            </a:r>
          </a:p>
        </p:txBody>
      </p:sp>
      <p:sp>
        <p:nvSpPr>
          <p:cNvPr id="46" name="Скругленный прямоугольник 45"/>
          <p:cNvSpPr>
            <a:spLocks/>
          </p:cNvSpPr>
          <p:nvPr/>
        </p:nvSpPr>
        <p:spPr>
          <a:xfrm>
            <a:off x="1466877" y="3069555"/>
            <a:ext cx="3790149" cy="5508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5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</a:t>
            </a:r>
          </a:p>
          <a:p>
            <a:pPr algn="ctr">
              <a:lnSpc>
                <a:spcPct val="80000"/>
              </a:lnSpc>
            </a:pPr>
            <a:r>
              <a:rPr lang="ru-RU" sz="85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начальник службы ЗГТ</a:t>
            </a:r>
          </a:p>
          <a:p>
            <a:pPr algn="ctr">
              <a:lnSpc>
                <a:spcPct val="80000"/>
              </a:lnSpc>
            </a:pPr>
            <a:r>
              <a:rPr lang="ru-RU" sz="85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дивизия, армия, </a:t>
            </a:r>
            <a:r>
              <a:rPr lang="ru-RU" sz="85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флотилия, РСО 88 ГЦ</a:t>
            </a:r>
          </a:p>
          <a:p>
            <a:pPr algn="ctr">
              <a:lnSpc>
                <a:spcPct val="80000"/>
              </a:lnSpc>
            </a:pPr>
            <a:r>
              <a:rPr lang="ru-RU" sz="850" i="1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далее –</a:t>
            </a:r>
            <a:r>
              <a:rPr lang="ru-RU" sz="85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85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зам</a:t>
            </a:r>
            <a:r>
              <a:rPr lang="ru-RU" sz="85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. НС ЗГТ </a:t>
            </a:r>
            <a:r>
              <a:rPr lang="ru-RU" sz="85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ОСК ВО, СФ, </a:t>
            </a:r>
            <a:r>
              <a:rPr lang="ru-RU" sz="85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нач. центра </a:t>
            </a:r>
            <a:r>
              <a:rPr lang="ru-RU" sz="85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88 ГЦ, </a:t>
            </a:r>
            <a:r>
              <a:rPr lang="ru-RU" sz="85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нач. гр. </a:t>
            </a:r>
            <a:r>
              <a:rPr lang="ru-RU" sz="85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8УГШ</a:t>
            </a: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>
            <a:spLocks/>
          </p:cNvSpPr>
          <p:nvPr/>
        </p:nvSpPr>
        <p:spPr>
          <a:xfrm>
            <a:off x="1459836" y="4388654"/>
            <a:ext cx="3802309" cy="35097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ВЫСШАЯ </a:t>
            </a:r>
            <a:r>
              <a:rPr lang="ru-RU" sz="8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ОПЕРАТИВНО-</a:t>
            </a:r>
          </a:p>
          <a:p>
            <a:pPr algn="ctr">
              <a:lnSpc>
                <a:spcPct val="80000"/>
              </a:lnSpc>
            </a:pPr>
            <a:r>
              <a:rPr lang="ru-RU" sz="8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СТРАТЕГИЧЕСКАЯ </a:t>
            </a:r>
            <a: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ПОДГОТОВКА</a:t>
            </a:r>
          </a:p>
          <a:p>
            <a:pPr algn="ctr">
              <a:lnSpc>
                <a:spcPct val="80000"/>
              </a:lnSpc>
            </a:pPr>
            <a:r>
              <a:rPr lang="ru-RU" sz="80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(ВА ГШ)</a:t>
            </a:r>
          </a:p>
        </p:txBody>
      </p:sp>
      <p:sp>
        <p:nvSpPr>
          <p:cNvPr id="48" name="Скругленный прямоугольник 47"/>
          <p:cNvSpPr>
            <a:spLocks/>
          </p:cNvSpPr>
          <p:nvPr/>
        </p:nvSpPr>
        <p:spPr>
          <a:xfrm>
            <a:off x="1593850" y="4845125"/>
            <a:ext cx="3455195" cy="8298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</a:t>
            </a:r>
          </a:p>
          <a:p>
            <a:pPr algn="ctr"/>
            <a:r>
              <a:rPr lang="ru-RU" sz="9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начальник службы ЗГТ </a:t>
            </a: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вида (рода) ВС</a:t>
            </a: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,</a:t>
            </a:r>
            <a:endParaRPr lang="ru-RU" sz="900" i="1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r>
              <a:rPr lang="ru-RU" sz="9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заместитель начальника</a:t>
            </a:r>
            <a:r>
              <a:rPr lang="ru-RU" sz="9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8 УГШ ВС </a:t>
            </a: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РФ, </a:t>
            </a:r>
            <a:r>
              <a:rPr lang="ru-RU" sz="9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НГЦ-ЗНУ</a:t>
            </a:r>
            <a:endParaRPr lang="ru-RU" sz="9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 flipH="1">
            <a:off x="439476" y="1006513"/>
            <a:ext cx="1279485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курсант,</a:t>
            </a:r>
          </a:p>
          <a:p>
            <a:pPr defTabSz="1285353" fontAlgn="ctr">
              <a:lnSpc>
                <a:spcPct val="80000"/>
              </a:lnSpc>
            </a:pPr>
            <a:r>
              <a:rPr lang="ru-RU" sz="10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оператор НР,</a:t>
            </a:r>
          </a:p>
          <a:p>
            <a:pPr defTabSz="1285353" fontAlgn="ctr">
              <a:lnSpc>
                <a:spcPct val="80000"/>
              </a:lnSpc>
            </a:pPr>
            <a:r>
              <a:rPr lang="ru-RU" sz="10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студент</a:t>
            </a:r>
            <a:endParaRPr lang="ru-RU" sz="10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 flipH="1">
            <a:off x="438960" y="1742113"/>
            <a:ext cx="1229549" cy="223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лейтенант</a:t>
            </a:r>
          </a:p>
        </p:txBody>
      </p:sp>
      <p:sp>
        <p:nvSpPr>
          <p:cNvPr id="51" name="Прямоугольник 50"/>
          <p:cNvSpPr/>
          <p:nvPr/>
        </p:nvSpPr>
        <p:spPr>
          <a:xfrm flipH="1">
            <a:off x="439367" y="1979633"/>
            <a:ext cx="1410878" cy="223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ст. лейтенант</a:t>
            </a:r>
          </a:p>
        </p:txBody>
      </p:sp>
      <p:sp>
        <p:nvSpPr>
          <p:cNvPr id="52" name="Прямоугольник 51"/>
          <p:cNvSpPr/>
          <p:nvPr/>
        </p:nvSpPr>
        <p:spPr>
          <a:xfrm flipH="1">
            <a:off x="439411" y="2300902"/>
            <a:ext cx="1410878" cy="223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капитан</a:t>
            </a:r>
          </a:p>
        </p:txBody>
      </p:sp>
      <p:sp>
        <p:nvSpPr>
          <p:cNvPr id="53" name="Прямоугольник 52"/>
          <p:cNvSpPr/>
          <p:nvPr/>
        </p:nvSpPr>
        <p:spPr>
          <a:xfrm flipH="1">
            <a:off x="438097" y="2726329"/>
            <a:ext cx="1410878" cy="223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майор</a:t>
            </a:r>
          </a:p>
        </p:txBody>
      </p:sp>
      <p:sp>
        <p:nvSpPr>
          <p:cNvPr id="54" name="Прямоугольник 53"/>
          <p:cNvSpPr/>
          <p:nvPr/>
        </p:nvSpPr>
        <p:spPr>
          <a:xfrm flipH="1">
            <a:off x="438505" y="3198983"/>
            <a:ext cx="1583053" cy="223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подполковник</a:t>
            </a:r>
          </a:p>
        </p:txBody>
      </p:sp>
      <p:sp>
        <p:nvSpPr>
          <p:cNvPr id="55" name="Прямоугольник 54"/>
          <p:cNvSpPr/>
          <p:nvPr/>
        </p:nvSpPr>
        <p:spPr>
          <a:xfrm flipH="1">
            <a:off x="438338" y="3951248"/>
            <a:ext cx="1583053" cy="223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полковник</a:t>
            </a:r>
          </a:p>
        </p:txBody>
      </p:sp>
      <p:sp>
        <p:nvSpPr>
          <p:cNvPr id="56" name="Прямоугольник 55"/>
          <p:cNvSpPr/>
          <p:nvPr/>
        </p:nvSpPr>
        <p:spPr>
          <a:xfrm flipH="1">
            <a:off x="438309" y="4884502"/>
            <a:ext cx="1583053" cy="346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генерал-</a:t>
            </a:r>
          </a:p>
          <a:p>
            <a:pPr defTabSz="1285353" fontAlgn="ctr">
              <a:lnSpc>
                <a:spcPct val="80000"/>
              </a:lnSpc>
            </a:pPr>
            <a:r>
              <a:rPr lang="ru-RU" sz="10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майор</a:t>
            </a:r>
            <a:endParaRPr lang="ru-RU" sz="10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 flipH="1">
            <a:off x="438265" y="5181289"/>
            <a:ext cx="1909867" cy="346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генерал-</a:t>
            </a:r>
          </a:p>
          <a:p>
            <a:pPr defTabSz="1285353" fontAlgn="ctr">
              <a:lnSpc>
                <a:spcPct val="80000"/>
              </a:lnSpc>
            </a:pPr>
            <a:r>
              <a:rPr lang="ru-RU" sz="10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лейтенант</a:t>
            </a:r>
            <a:endParaRPr lang="ru-RU" sz="10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 flipH="1">
            <a:off x="7904747" y="2827578"/>
            <a:ext cx="542803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2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flipH="1">
            <a:off x="4616760" y="4572759"/>
            <a:ext cx="842314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2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 flipH="1">
            <a:off x="7811642" y="3726119"/>
            <a:ext cx="842314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3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 flipH="1">
            <a:off x="11261193" y="3291217"/>
            <a:ext cx="842314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2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 flipH="1">
            <a:off x="11413633" y="2174936"/>
            <a:ext cx="576797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3-5 лет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 flipH="1">
            <a:off x="11238883" y="4395752"/>
            <a:ext cx="842314" cy="215444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3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11261005" y="5143039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2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Стрелка вправо 64"/>
          <p:cNvSpPr/>
          <p:nvPr/>
        </p:nvSpPr>
        <p:spPr>
          <a:xfrm rot="5400000">
            <a:off x="4707171" y="1406124"/>
            <a:ext cx="275920" cy="188112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/>
              </a:gs>
              <a:gs pos="44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 flipH="1">
            <a:off x="3974333" y="1224328"/>
            <a:ext cx="918952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2 года, 10 м.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Скругленный прямоугольник 66"/>
          <p:cNvSpPr>
            <a:spLocks/>
          </p:cNvSpPr>
          <p:nvPr/>
        </p:nvSpPr>
        <p:spPr>
          <a:xfrm>
            <a:off x="5028639" y="995984"/>
            <a:ext cx="3477747" cy="52710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80000"/>
              </a:lnSpc>
            </a:pPr>
            <a:r>
              <a:rPr lang="ru-RU" sz="9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ПОЛНАЯ ВОЕННО-СПЕЦИАЛЬНАЯ ПОДГОТОВКА</a:t>
            </a:r>
          </a:p>
          <a:p>
            <a:pPr algn="ctr" defTabSz="914400">
              <a:lnSpc>
                <a:spcPct val="80000"/>
              </a:lnSpc>
            </a:pP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(КВВУ, вузы МО РФ</a:t>
            </a: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по родственным специальностям СЗГТ)</a:t>
            </a:r>
            <a:endParaRPr lang="ru-RU" sz="9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 flipH="1">
            <a:off x="7831385" y="1323896"/>
            <a:ext cx="918952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5 лет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>
            <a:spLocks/>
          </p:cNvSpPr>
          <p:nvPr/>
        </p:nvSpPr>
        <p:spPr>
          <a:xfrm>
            <a:off x="8564193" y="994872"/>
            <a:ext cx="3477747" cy="53944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>
              <a:lnSpc>
                <a:spcPct val="80000"/>
              </a:lnSpc>
            </a:pPr>
            <a:r>
              <a:rPr lang="ru-RU" sz="9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СПЕЦИАЛИТЕТ, БАКАЛАВРИАТ</a:t>
            </a:r>
          </a:p>
          <a:p>
            <a:pPr algn="ctr" defTabSz="914400">
              <a:lnSpc>
                <a:spcPct val="80000"/>
              </a:lnSpc>
            </a:pP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по родственным специальностям СЗГТ</a:t>
            </a:r>
          </a:p>
          <a:p>
            <a:pPr algn="ctr" defTabSz="914400">
              <a:lnSpc>
                <a:spcPct val="80000"/>
              </a:lnSpc>
            </a:pP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(Научные роты МО РФ, УЦ (специалистов СЗГТ) КВВУ,</a:t>
            </a:r>
          </a:p>
          <a:p>
            <a:pPr algn="ctr" defTabSz="914400">
              <a:lnSpc>
                <a:spcPct val="80000"/>
              </a:lnSpc>
            </a:pP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военные учебные центры и вузы РФ)</a:t>
            </a:r>
            <a:endParaRPr lang="ru-RU" sz="9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 flipH="1">
            <a:off x="11379641" y="1348889"/>
            <a:ext cx="918952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5 лет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Стрелка вправо 70"/>
          <p:cNvSpPr/>
          <p:nvPr/>
        </p:nvSpPr>
        <p:spPr>
          <a:xfrm>
            <a:off x="4881654" y="1651766"/>
            <a:ext cx="275920" cy="166976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/>
              </a:gs>
              <a:gs pos="44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 flipH="1">
            <a:off x="441064" y="1405997"/>
            <a:ext cx="1279485" cy="346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прапорщик,</a:t>
            </a:r>
            <a:br>
              <a:rPr lang="ru-RU" sz="10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ru-RU" sz="10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мл. лейтенант</a:t>
            </a:r>
            <a:endParaRPr lang="ru-RU" sz="10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Скругленный прямоугольник 72"/>
          <p:cNvSpPr>
            <a:spLocks/>
          </p:cNvSpPr>
          <p:nvPr/>
        </p:nvSpPr>
        <p:spPr>
          <a:xfrm>
            <a:off x="1478772" y="2056400"/>
            <a:ext cx="6954806" cy="4886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80000"/>
              </a:lnSpc>
            </a:pPr>
            <a:r>
              <a:rPr lang="ru-RU" sz="900" u="sng" kern="0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Военная служба</a:t>
            </a:r>
          </a:p>
          <a:p>
            <a:pPr algn="ctr" defTabSz="914400">
              <a:lnSpc>
                <a:spcPct val="80000"/>
              </a:lnSpc>
            </a:pPr>
            <a:r>
              <a:rPr lang="ru-RU" sz="9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нач. отделения, начальник службы ЗГТ </a:t>
            </a: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полка, бригады</a:t>
            </a:r>
            <a:endParaRPr lang="ru-RU" sz="900" kern="0" dirty="0" smtClean="0"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/>
          <p:cNvSpPr>
            <a:spLocks/>
          </p:cNvSpPr>
          <p:nvPr/>
        </p:nvSpPr>
        <p:spPr>
          <a:xfrm>
            <a:off x="1461370" y="3669187"/>
            <a:ext cx="3795655" cy="27709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u="sng" kern="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Научная и образовательная деятельность</a:t>
            </a:r>
          </a:p>
          <a:p>
            <a:pPr algn="ctr">
              <a:lnSpc>
                <a:spcPct val="80000"/>
              </a:lnSpc>
            </a:pP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КВВУ (вузы МО РФ) НИЦ, </a:t>
            </a: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НТК</a:t>
            </a:r>
            <a:endParaRPr lang="ru-RU" sz="9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5" name="Скругленный прямоугольник 74"/>
          <p:cNvSpPr>
            <a:spLocks/>
          </p:cNvSpPr>
          <p:nvPr/>
        </p:nvSpPr>
        <p:spPr>
          <a:xfrm>
            <a:off x="1460572" y="3969911"/>
            <a:ext cx="3790149" cy="3778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</a:t>
            </a:r>
          </a:p>
          <a:p>
            <a:pPr algn="ctr">
              <a:lnSpc>
                <a:spcPct val="80000"/>
              </a:lnSpc>
            </a:pPr>
            <a:r>
              <a:rPr lang="ru-RU" sz="9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начальник </a:t>
            </a:r>
            <a:r>
              <a:rPr lang="ru-RU" sz="9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отдела </a:t>
            </a: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8 УГШ</a:t>
            </a:r>
            <a:endParaRPr lang="ru-RU" sz="900" i="1" kern="0" dirty="0">
              <a:solidFill>
                <a:srgbClr val="7030A0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9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начальник </a:t>
            </a:r>
            <a:r>
              <a:rPr lang="ru-RU" sz="9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службы ЗГТ </a:t>
            </a: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ОСК ВО, СФ, вида (рода) ВС</a:t>
            </a:r>
            <a:endParaRPr lang="ru-RU" sz="900" i="1" kern="0" dirty="0">
              <a:solidFill>
                <a:srgbClr val="7030A0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 flipH="1">
            <a:off x="11433090" y="2432780"/>
            <a:ext cx="562886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3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 flipH="1">
            <a:off x="7889790" y="2360064"/>
            <a:ext cx="594730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3-5 лет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Скругленный прямоугольник 77"/>
          <p:cNvSpPr>
            <a:spLocks/>
          </p:cNvSpPr>
          <p:nvPr/>
        </p:nvSpPr>
        <p:spPr>
          <a:xfrm>
            <a:off x="8616963" y="3925189"/>
            <a:ext cx="3292070" cy="3150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 </a:t>
            </a:r>
          </a:p>
          <a:p>
            <a:pPr algn="ctr">
              <a:lnSpc>
                <a:spcPct val="80000"/>
              </a:lnSpc>
            </a:pPr>
            <a:r>
              <a:rPr lang="ru-RU" sz="800" i="1" kern="0" dirty="0" err="1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зам.нач.СЗГТ</a:t>
            </a:r>
            <a:r>
              <a:rPr lang="ru-RU" sz="8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8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ОСК ВО, СФ,</a:t>
            </a:r>
            <a:r>
              <a:rPr lang="ru-RU" sz="8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800" i="1" kern="0" dirty="0" err="1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</a:t>
            </a:r>
            <a:r>
              <a:rPr lang="ru-RU" sz="800" i="1" kern="0" dirty="0" err="1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.</a:t>
            </a:r>
            <a:r>
              <a:rPr lang="ru-RU" sz="800" i="1" kern="0" dirty="0" err="1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центра</a:t>
            </a:r>
            <a:r>
              <a:rPr lang="ru-RU" sz="8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 88 ГЦ, НТК, 8 УГШ</a:t>
            </a:r>
            <a:endParaRPr lang="ru-RU" sz="8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9" name="Стрелка вправо 78"/>
          <p:cNvSpPr/>
          <p:nvPr/>
        </p:nvSpPr>
        <p:spPr>
          <a:xfrm rot="5400000">
            <a:off x="8527510" y="3575717"/>
            <a:ext cx="600275" cy="188112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>
                  <a:alpha val="54000"/>
                </a:srgbClr>
              </a:gs>
              <a:gs pos="44000">
                <a:schemeClr val="accent1">
                  <a:lumMod val="97000"/>
                  <a:lumOff val="3000"/>
                  <a:alpha val="46000"/>
                </a:schemeClr>
              </a:gs>
              <a:gs pos="78000">
                <a:schemeClr val="bg1">
                  <a:alpha val="53000"/>
                  <a:lumMod val="100000"/>
                </a:schemeClr>
              </a:gs>
            </a:gsLst>
            <a:lin ang="8100000" scaled="1"/>
            <a:tileRect/>
          </a:gradFill>
          <a:ln>
            <a:noFill/>
          </a:ln>
          <a:effectLst>
            <a:glow>
              <a:schemeClr val="accent1"/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Стрелка вправо 79"/>
          <p:cNvSpPr/>
          <p:nvPr/>
        </p:nvSpPr>
        <p:spPr>
          <a:xfrm rot="5400000">
            <a:off x="10744969" y="4419091"/>
            <a:ext cx="638603" cy="188112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>
                  <a:alpha val="54000"/>
                </a:srgbClr>
              </a:gs>
              <a:gs pos="44000">
                <a:schemeClr val="accent1">
                  <a:lumMod val="97000"/>
                  <a:lumOff val="3000"/>
                  <a:alpha val="46000"/>
                </a:schemeClr>
              </a:gs>
              <a:gs pos="78000">
                <a:schemeClr val="bg1">
                  <a:alpha val="53000"/>
                  <a:lumMod val="100000"/>
                </a:schemeClr>
              </a:gs>
            </a:gsLst>
            <a:lin ang="8100000" scaled="1"/>
            <a:tileRect/>
          </a:gradFill>
          <a:ln>
            <a:noFill/>
          </a:ln>
          <a:effectLst>
            <a:glow>
              <a:schemeClr val="accent1"/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11215600" y="4775223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3-4</a:t>
            </a: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 flipH="1">
            <a:off x="11224043" y="3902761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3-4</a:t>
            </a: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 flipH="1">
            <a:off x="11215109" y="3678815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3-4</a:t>
            </a: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 flipH="1">
            <a:off x="11231405" y="2833994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3-4</a:t>
            </a: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 flipH="1">
            <a:off x="11255093" y="1797821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3-4</a:t>
            </a: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 flipH="1">
            <a:off x="7755922" y="3342659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3-4</a:t>
            </a: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 flipH="1">
            <a:off x="7960471" y="4044366"/>
            <a:ext cx="562886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3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 flipH="1">
            <a:off x="4674456" y="3074936"/>
            <a:ext cx="594730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3-5 лет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 flipH="1">
            <a:off x="4585762" y="3742911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2-3</a:t>
            </a: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 flipH="1">
            <a:off x="4574505" y="3944270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3-4</a:t>
            </a: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 flipH="1">
            <a:off x="4306212" y="1772591"/>
            <a:ext cx="918952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5 лет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Стрелка вправо 91"/>
          <p:cNvSpPr/>
          <p:nvPr/>
        </p:nvSpPr>
        <p:spPr>
          <a:xfrm>
            <a:off x="5092860" y="5376955"/>
            <a:ext cx="369679" cy="277751"/>
          </a:xfrm>
          <a:prstGeom prst="rightArrow">
            <a:avLst>
              <a:gd name="adj1" fmla="val 50000"/>
              <a:gd name="adj2" fmla="val 52602"/>
            </a:avLst>
          </a:prstGeom>
          <a:gradFill>
            <a:gsLst>
              <a:gs pos="9000">
                <a:srgbClr val="EF4036"/>
              </a:gs>
              <a:gs pos="44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lin ang="16200000" scaled="0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Стрелка вправо 92"/>
          <p:cNvSpPr/>
          <p:nvPr/>
        </p:nvSpPr>
        <p:spPr>
          <a:xfrm rot="5400000">
            <a:off x="5299562" y="4390186"/>
            <a:ext cx="600275" cy="188112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>
                  <a:alpha val="54000"/>
                </a:srgbClr>
              </a:gs>
              <a:gs pos="44000">
                <a:schemeClr val="accent1">
                  <a:lumMod val="97000"/>
                  <a:lumOff val="3000"/>
                  <a:alpha val="46000"/>
                </a:schemeClr>
              </a:gs>
              <a:gs pos="78000">
                <a:schemeClr val="bg1">
                  <a:alpha val="53000"/>
                  <a:lumMod val="100000"/>
                </a:schemeClr>
              </a:gs>
            </a:gsLst>
            <a:lin ang="8100000" scaled="1"/>
            <a:tileRect/>
          </a:gradFill>
          <a:ln>
            <a:noFill/>
          </a:ln>
          <a:effectLst>
            <a:glow>
              <a:schemeClr val="accent1"/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 flipH="1">
            <a:off x="-74653" y="940993"/>
            <a:ext cx="597304" cy="5484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endParaRPr lang="ru-RU" sz="8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defTabSz="1285353" fontAlgn="ctr">
              <a:lnSpc>
                <a:spcPct val="80000"/>
              </a:lnSpc>
            </a:pPr>
            <a:endParaRPr lang="ru-RU" sz="3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18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19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20</a:t>
            </a:r>
          </a:p>
          <a:p>
            <a:pPr algn="ctr" defTabSz="1285353" fontAlgn="ctr">
              <a:lnSpc>
                <a:spcPct val="80000"/>
              </a:lnSpc>
            </a:pPr>
            <a:endParaRPr lang="ru-RU" sz="5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21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22</a:t>
            </a:r>
          </a:p>
          <a:p>
            <a:pPr algn="ctr" defTabSz="1285353" fontAlgn="ctr">
              <a:lnSpc>
                <a:spcPct val="80000"/>
              </a:lnSpc>
            </a:pPr>
            <a:endParaRPr lang="ru-RU" sz="7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23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24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25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26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27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28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29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30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31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32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33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34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35</a:t>
            </a:r>
          </a:p>
          <a:p>
            <a:pPr algn="ctr" defTabSz="1285353" fontAlgn="ctr">
              <a:lnSpc>
                <a:spcPct val="80000"/>
              </a:lnSpc>
            </a:pPr>
            <a:endParaRPr lang="ru-RU" sz="5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36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37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38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39</a:t>
            </a:r>
          </a:p>
          <a:p>
            <a:pPr algn="ctr" defTabSz="1285353" fontAlgn="ctr">
              <a:lnSpc>
                <a:spcPct val="80000"/>
              </a:lnSpc>
            </a:pPr>
            <a:endParaRPr lang="ru-RU" sz="5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40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41</a:t>
            </a:r>
          </a:p>
          <a:p>
            <a:pPr algn="ctr" defTabSz="1285353" fontAlgn="ctr">
              <a:lnSpc>
                <a:spcPct val="80000"/>
              </a:lnSpc>
            </a:pPr>
            <a:endParaRPr lang="ru-RU" sz="3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42</a:t>
            </a:r>
          </a:p>
          <a:p>
            <a:pPr algn="ctr" defTabSz="1285353" fontAlgn="ctr">
              <a:lnSpc>
                <a:spcPct val="80000"/>
              </a:lnSpc>
            </a:pPr>
            <a:endParaRPr lang="ru-RU" sz="3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43</a:t>
            </a:r>
          </a:p>
          <a:p>
            <a:pPr algn="ctr" defTabSz="1285353" fontAlgn="ctr">
              <a:lnSpc>
                <a:spcPct val="80000"/>
              </a:lnSpc>
            </a:pPr>
            <a:endParaRPr lang="ru-RU" sz="3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44</a:t>
            </a:r>
          </a:p>
          <a:p>
            <a:pPr algn="ctr" defTabSz="1285353" fontAlgn="ctr">
              <a:lnSpc>
                <a:spcPct val="80000"/>
              </a:lnSpc>
            </a:pPr>
            <a:endParaRPr lang="ru-RU" sz="3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45</a:t>
            </a:r>
          </a:p>
          <a:p>
            <a:pPr algn="ctr" defTabSz="1285353" fontAlgn="ctr">
              <a:lnSpc>
                <a:spcPct val="80000"/>
              </a:lnSpc>
            </a:pPr>
            <a:endParaRPr lang="ru-RU" sz="3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46</a:t>
            </a:r>
          </a:p>
          <a:p>
            <a:pPr algn="ctr" defTabSz="1285353" fontAlgn="ctr">
              <a:lnSpc>
                <a:spcPct val="80000"/>
              </a:lnSpc>
            </a:pPr>
            <a:endParaRPr lang="ru-RU" sz="2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47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48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49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50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51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52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53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54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55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56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57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58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59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60</a:t>
            </a:r>
            <a:endParaRPr lang="ru-RU" sz="8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 flipH="1">
            <a:off x="-38814" y="954751"/>
            <a:ext cx="597304" cy="227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Возраст</a:t>
            </a:r>
          </a:p>
          <a:p>
            <a:pPr defTabSz="1285353" fontAlgn="ctr">
              <a:lnSpc>
                <a:spcPct val="80000"/>
              </a:lnSpc>
            </a:pPr>
            <a:endParaRPr lang="ru-RU" sz="3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Расположение КВВУ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3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2" descr="C:\Users\Alexander\Desktop\Zcxqnk6C4p_gWQT9L0MyRIz3mhYlKMjA153656511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8242" y="967469"/>
            <a:ext cx="8938901" cy="5236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092" y="1121104"/>
            <a:ext cx="1800000" cy="127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631" y="2518918"/>
            <a:ext cx="1800000" cy="1284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0868" y="3262794"/>
            <a:ext cx="1800000" cy="1251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здание после реставрации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955" y="4839938"/>
            <a:ext cx="1800000" cy="1307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E:\Мое\Фото\фото ВМБ\2_1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 bwMode="auto">
          <a:xfrm>
            <a:off x="8026673" y="4513949"/>
            <a:ext cx="1800000" cy="1198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lexander\Desktop\kisspng-red-flag-computer-icons-clip-art-red-flag-5add3bd03dae92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0094" y="4839938"/>
            <a:ext cx="6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lexander\Desktop\kisspng-red-flag-computer-icons-clip-art-red-flag-5add3bd03dae92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5092" y="1594496"/>
            <a:ext cx="6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lexander\Desktop\kisspng-red-flag-computer-icons-clip-art-red-flag-5add3bd03dae92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472" y="5297125"/>
            <a:ext cx="6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lexander\Desktop\kisspng-red-flag-computer-icons-clip-art-red-flag-5add3bd03dae92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233" y="3746996"/>
            <a:ext cx="6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lexander\Desktop\kisspng-red-flag-computer-icons-clip-art-red-flag-5add3bd03dae92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540" y="2518918"/>
            <a:ext cx="6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09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88 военный городок (ул. Дзержинского)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4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66" y="997168"/>
            <a:ext cx="3593077" cy="2604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9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66"/>
          <a:stretch/>
        </p:blipFill>
        <p:spPr>
          <a:xfrm>
            <a:off x="4490761" y="3757867"/>
            <a:ext cx="3453928" cy="2397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013" y="997168"/>
            <a:ext cx="3453928" cy="2604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78" y="3757867"/>
            <a:ext cx="3555051" cy="2397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1"/>
          <a:stretch/>
        </p:blipFill>
        <p:spPr>
          <a:xfrm>
            <a:off x="8490673" y="997168"/>
            <a:ext cx="3449131" cy="2604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673" y="3757867"/>
            <a:ext cx="3453928" cy="2397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36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5 военный городок (ул. Красина)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5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221" y="3751607"/>
            <a:ext cx="3570969" cy="2415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551" y="1113402"/>
            <a:ext cx="3621109" cy="2414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222" y="1058915"/>
            <a:ext cx="3570969" cy="2513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00" y="3751604"/>
            <a:ext cx="3515762" cy="2415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00" y="966754"/>
            <a:ext cx="3515762" cy="2576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675" y="3751607"/>
            <a:ext cx="3524985" cy="2415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60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31288"/>
            <a:ext cx="1219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Учебная база военно-морской подготовки </a:t>
            </a:r>
          </a:p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(северный мол Краснодарского водохранилища)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6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34" y="1000426"/>
            <a:ext cx="3780000" cy="278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562" y="3420734"/>
            <a:ext cx="3780000" cy="2750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016" y="998818"/>
            <a:ext cx="3636746" cy="279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667" y="3381136"/>
            <a:ext cx="3627110" cy="279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795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Курсантское общежитие (ул. Северная)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7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2878" y="960073"/>
            <a:ext cx="3787995" cy="2614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436" y="3645137"/>
            <a:ext cx="3832787" cy="2561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2220" y="960074"/>
            <a:ext cx="3828539" cy="2614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076" y="3645137"/>
            <a:ext cx="3733873" cy="2561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32" y="960073"/>
            <a:ext cx="3733873" cy="2614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8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Курсантский жилой дом (ул. Циолковского)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8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51" y="996132"/>
            <a:ext cx="3780000" cy="2493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1225" y="3579571"/>
            <a:ext cx="3779236" cy="2597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2391" y="3579571"/>
            <a:ext cx="3780000" cy="2549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51" y="3585535"/>
            <a:ext cx="3780000" cy="2585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391" y="996133"/>
            <a:ext cx="3780000" cy="249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225" y="996132"/>
            <a:ext cx="3780000" cy="2493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95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Программы подготовки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9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Скругленный прямоугольник 19"/>
          <p:cNvSpPr>
            <a:spLocks/>
          </p:cNvSpPr>
          <p:nvPr/>
        </p:nvSpPr>
        <p:spPr>
          <a:xfrm>
            <a:off x="2649197" y="939188"/>
            <a:ext cx="7622848" cy="3597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4655" y="929821"/>
            <a:ext cx="7400656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ВЫСШЕЕ ОБРАЗОВАНИЕ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23" name="Скругленный прямоугольник 22"/>
          <p:cNvSpPr>
            <a:spLocks/>
          </p:cNvSpPr>
          <p:nvPr/>
        </p:nvSpPr>
        <p:spPr>
          <a:xfrm>
            <a:off x="2649197" y="3918774"/>
            <a:ext cx="7622848" cy="33702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4654" y="3906956"/>
            <a:ext cx="7400657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СРЕДНЕЕ ПРОФЕССИОНАЛЬНОЕ ОБРАЗОВАНИЕ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graphicFrame>
        <p:nvGraphicFramePr>
          <p:cNvPr id="11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359499"/>
              </p:ext>
            </p:extLst>
          </p:nvPr>
        </p:nvGraphicFramePr>
        <p:xfrm>
          <a:off x="299102" y="1331104"/>
          <a:ext cx="11673556" cy="2490432"/>
        </p:xfrm>
        <a:graphic>
          <a:graphicData uri="http://schemas.openxmlformats.org/drawingml/2006/table">
            <a:tbl>
              <a:tblPr/>
              <a:tblGrid>
                <a:gridCol w="1623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7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Код специальности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специальности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Квалификация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подготовки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56.05.04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Управление персоналом  (Вооруженные Силы </a:t>
                      </a:r>
                      <a:b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Российской Федерации, другие войска, воинские формирования и приравненные к ним органы </a:t>
                      </a:r>
                      <a:b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Российской Федерации)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специалист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области управления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лет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8652439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56.05.06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Защита информации на объектах информатизации военного назначения</a:t>
                      </a: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специалист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защите информации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лет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97962855"/>
                  </a:ext>
                </a:extLst>
              </a:tr>
            </a:tbl>
          </a:graphicData>
        </a:graphic>
      </p:graphicFrame>
      <p:graphicFrame>
        <p:nvGraphicFramePr>
          <p:cNvPr id="13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930267"/>
              </p:ext>
            </p:extLst>
          </p:nvPr>
        </p:nvGraphicFramePr>
        <p:xfrm>
          <a:off x="264919" y="4280913"/>
          <a:ext cx="11707739" cy="2024340"/>
        </p:xfrm>
        <a:graphic>
          <a:graphicData uri="http://schemas.openxmlformats.org/drawingml/2006/table">
            <a:tbl>
              <a:tblPr/>
              <a:tblGrid>
                <a:gridCol w="1657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0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9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2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Код специальности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специальности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Квалификация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подготовки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09.02.07</a:t>
                      </a:r>
                      <a:endParaRPr kumimoji="0" lang="ru-RU" sz="18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Информационные системы и программирование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администратор баз данных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года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мес.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10.02.05</a:t>
                      </a:r>
                      <a:endParaRPr kumimoji="0" lang="ru-RU" sz="18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Обеспечение информационной безопасности автоматизированных систем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техник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 защите информации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года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мес.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37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10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8 УГШ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8 УГШ" id="{5DA8495E-293E-4B36-9E1A-210A626861C1}" vid="{DFB268D6-6652-47A7-988A-553AF26E701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 8 УГШ</Template>
  <TotalTime>13687</TotalTime>
  <Words>1787</Words>
  <Application>Microsoft Office PowerPoint</Application>
  <PresentationFormat>Широкоэкранный</PresentationFormat>
  <Paragraphs>482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Arial</vt:lpstr>
      <vt:lpstr>Arial Narrow</vt:lpstr>
      <vt:lpstr>Arial Unicode MS</vt:lpstr>
      <vt:lpstr>Bookman Old Style</vt:lpstr>
      <vt:lpstr>Calibri</vt:lpstr>
      <vt:lpstr>Calibri Light</vt:lpstr>
      <vt:lpstr>Franklin Gothic Demi Cond</vt:lpstr>
      <vt:lpstr>Georgia</vt:lpstr>
      <vt:lpstr>Seattle Sans [RUS by me]</vt:lpstr>
      <vt:lpstr>Times New Roman</vt:lpstr>
      <vt:lpstr>Wingdings</vt:lpstr>
      <vt:lpstr>Тема 8 УГШ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evkeller32@gmail.com</cp:lastModifiedBy>
  <cp:revision>692</cp:revision>
  <cp:lastPrinted>2023-10-25T09:09:14Z</cp:lastPrinted>
  <dcterms:created xsi:type="dcterms:W3CDTF">2020-10-01T09:41:00Z</dcterms:created>
  <dcterms:modified xsi:type="dcterms:W3CDTF">2023-11-30T13:18:35Z</dcterms:modified>
</cp:coreProperties>
</file>